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7" r:id="rId2"/>
    <p:sldId id="280" r:id="rId3"/>
    <p:sldId id="268" r:id="rId4"/>
    <p:sldId id="278" r:id="rId5"/>
    <p:sldId id="279" r:id="rId6"/>
    <p:sldId id="281" r:id="rId7"/>
    <p:sldId id="273" r:id="rId8"/>
    <p:sldId id="283" r:id="rId9"/>
    <p:sldId id="287" r:id="rId10"/>
    <p:sldId id="289" r:id="rId11"/>
    <p:sldId id="290" r:id="rId12"/>
    <p:sldId id="292" r:id="rId13"/>
    <p:sldId id="295" r:id="rId14"/>
    <p:sldId id="300" r:id="rId15"/>
    <p:sldId id="301" r:id="rId16"/>
    <p:sldId id="302" r:id="rId17"/>
    <p:sldId id="298" r:id="rId18"/>
    <p:sldId id="299" r:id="rId19"/>
  </p:sldIdLst>
  <p:sldSz cx="12192000" cy="6858000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70823"/>
    <a:srgbClr val="941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82" autoAdjust="0"/>
  </p:normalViewPr>
  <p:slideViewPr>
    <p:cSldViewPr snapToGrid="0">
      <p:cViewPr varScale="1">
        <p:scale>
          <a:sx n="103" d="100"/>
          <a:sy n="103" d="100"/>
        </p:scale>
        <p:origin x="7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F2A3AA9-2B63-AA68-9400-FAB8767D84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defRPr sz="1200" noProof="1">
                <a:latin typeface="Apto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0B4CBB1-11A0-4551-B5C7-DC20ECA650E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defRPr sz="1200" noProof="1">
                <a:latin typeface="+mn-lt"/>
              </a:defRPr>
            </a:lvl1pPr>
          </a:lstStyle>
          <a:p>
            <a:pPr>
              <a:defRPr/>
            </a:pPr>
            <a:fld id="{917B707F-4D86-3343-9ECB-1DDF997F9E20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11268" name="Образ слайда 3">
            <a:extLst>
              <a:ext uri="{FF2B5EF4-FFF2-40B4-BE49-F238E27FC236}">
                <a16:creationId xmlns:a16="http://schemas.microsoft.com/office/drawing/2014/main" id="{DDB0C477-5CA2-954B-A161-EEE5EFB2D943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Заметки 4">
            <a:extLst>
              <a:ext uri="{FF2B5EF4-FFF2-40B4-BE49-F238E27FC236}">
                <a16:creationId xmlns:a16="http://schemas.microsoft.com/office/drawing/2014/main" id="{A355A355-346F-13F3-55B5-263260565EED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zh-CN" noProof="0"/>
              <a:t>Образец текста</a:t>
            </a:r>
          </a:p>
          <a:p>
            <a:pPr lvl="1"/>
            <a:r>
              <a:rPr lang="ru-RU" altLang="zh-CN" noProof="0"/>
              <a:t>Второй уровень</a:t>
            </a:r>
          </a:p>
          <a:p>
            <a:pPr lvl="2"/>
            <a:r>
              <a:rPr lang="ru-RU" altLang="zh-CN" noProof="0"/>
              <a:t>Третий уровень</a:t>
            </a:r>
          </a:p>
          <a:p>
            <a:pPr lvl="3"/>
            <a:r>
              <a:rPr lang="ru-RU" altLang="zh-CN" noProof="0"/>
              <a:t>Четвертый уровень</a:t>
            </a:r>
          </a:p>
          <a:p>
            <a:pPr lvl="4"/>
            <a:r>
              <a:rPr lang="ru-RU" altLang="zh-CN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4C22AA-4B4E-8859-37BD-F53422CA259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defRPr sz="1200" noProof="1">
                <a:latin typeface="Apto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9B88AB-B2A2-1325-89B6-79CF572CD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/>
            </a:lvl1pPr>
          </a:lstStyle>
          <a:p>
            <a:fld id="{012C029A-51BC-F649-8787-3853BAE83B45}" type="slidenum">
              <a:rPr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Образ слайда 1">
            <a:extLst>
              <a:ext uri="{FF2B5EF4-FFF2-40B4-BE49-F238E27FC236}">
                <a16:creationId xmlns:a16="http://schemas.microsoft.com/office/drawing/2014/main" id="{366A9899-B58A-3A7A-1236-DA4F2495036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2291" name="Заметки 2">
            <a:extLst>
              <a:ext uri="{FF2B5EF4-FFF2-40B4-BE49-F238E27FC236}">
                <a16:creationId xmlns:a16="http://schemas.microsoft.com/office/drawing/2014/main" id="{D61F804C-BA3D-8B30-C478-1B6B3D4117C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2292" name="Номер слайда 3">
            <a:extLst>
              <a:ext uri="{FF2B5EF4-FFF2-40B4-BE49-F238E27FC236}">
                <a16:creationId xmlns:a16="http://schemas.microsoft.com/office/drawing/2014/main" id="{598659EB-F064-6CD9-4BBC-48E3D5BE73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2722480D-72C5-A241-B090-8D71EDC48239}" type="slidenum">
              <a:rPr altLang="zh-CN">
                <a:cs typeface="等线" panose="02010600030101010101" pitchFamily="2" charset="-122"/>
              </a:rPr>
              <a:pPr/>
              <a:t>1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2523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10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0002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11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0513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12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914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13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181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14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0197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F386D-2AFE-5B44-39BF-732383941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6867E648-18E7-FE98-9CD2-FA63509A43D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D3214A7-4226-8F5E-11F7-2429D6531CE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80A728AD-567A-F545-280A-0FE5CC0AB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18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27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Образ слайда 1">
            <a:extLst>
              <a:ext uri="{FF2B5EF4-FFF2-40B4-BE49-F238E27FC236}">
                <a16:creationId xmlns:a16="http://schemas.microsoft.com/office/drawing/2014/main" id="{CDEEB75D-ADDF-1828-849C-B03AB7D0952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3315" name="Заметки 2">
            <a:extLst>
              <a:ext uri="{FF2B5EF4-FFF2-40B4-BE49-F238E27FC236}">
                <a16:creationId xmlns:a16="http://schemas.microsoft.com/office/drawing/2014/main" id="{9A9801C1-DC99-6B8E-9785-063D0320EC1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3316" name="Номер слайда 3">
            <a:extLst>
              <a:ext uri="{FF2B5EF4-FFF2-40B4-BE49-F238E27FC236}">
                <a16:creationId xmlns:a16="http://schemas.microsoft.com/office/drawing/2014/main" id="{FBCADC99-0675-F260-8D38-8B13C024E9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15B30C49-5CE8-0A48-BA7A-55305E07FB46}" type="slidenum">
              <a:rPr altLang="zh-CN">
                <a:cs typeface="等线" panose="02010600030101010101" pitchFamily="2" charset="-122"/>
              </a:rPr>
              <a:pPr/>
              <a:t>2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Образ слайда 1">
            <a:extLst>
              <a:ext uri="{FF2B5EF4-FFF2-40B4-BE49-F238E27FC236}">
                <a16:creationId xmlns:a16="http://schemas.microsoft.com/office/drawing/2014/main" id="{1D3E75B0-55DC-B459-D7CD-CEE0A14446F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4339" name="Заметки 2">
            <a:extLst>
              <a:ext uri="{FF2B5EF4-FFF2-40B4-BE49-F238E27FC236}">
                <a16:creationId xmlns:a16="http://schemas.microsoft.com/office/drawing/2014/main" id="{3CAE7B97-92A3-C61A-C790-DBE898972FB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4340" name="Номер слайда 3">
            <a:extLst>
              <a:ext uri="{FF2B5EF4-FFF2-40B4-BE49-F238E27FC236}">
                <a16:creationId xmlns:a16="http://schemas.microsoft.com/office/drawing/2014/main" id="{8CEAE318-0284-74BB-513D-FD076B21D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9BBC2C85-50D2-614A-96F7-7508B9765CE7}" type="slidenum">
              <a:rPr altLang="zh-CN">
                <a:cs typeface="等线" panose="02010600030101010101" pitchFamily="2" charset="-122"/>
              </a:rPr>
              <a:pPr/>
              <a:t>3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Образ слайда 1">
            <a:extLst>
              <a:ext uri="{FF2B5EF4-FFF2-40B4-BE49-F238E27FC236}">
                <a16:creationId xmlns:a16="http://schemas.microsoft.com/office/drawing/2014/main" id="{15C1F4FF-4A11-A435-804C-242F61C421C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3" name="Заметки 2">
            <a:extLst>
              <a:ext uri="{FF2B5EF4-FFF2-40B4-BE49-F238E27FC236}">
                <a16:creationId xmlns:a16="http://schemas.microsoft.com/office/drawing/2014/main" id="{F60C82F7-FC24-D872-7D4C-AA607F0A004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5364" name="Номер слайда 3">
            <a:extLst>
              <a:ext uri="{FF2B5EF4-FFF2-40B4-BE49-F238E27FC236}">
                <a16:creationId xmlns:a16="http://schemas.microsoft.com/office/drawing/2014/main" id="{EBF1AA51-60ED-A4E4-393C-B6E1477756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2278BACB-F8E9-144C-A1A8-2D0B0B7A201B}" type="slidenum">
              <a:rPr altLang="zh-CN">
                <a:cs typeface="等线" panose="02010600030101010101" pitchFamily="2" charset="-122"/>
              </a:rPr>
              <a:pPr/>
              <a:t>4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>
            <a:extLst>
              <a:ext uri="{FF2B5EF4-FFF2-40B4-BE49-F238E27FC236}">
                <a16:creationId xmlns:a16="http://schemas.microsoft.com/office/drawing/2014/main" id="{145CCC57-18E7-067B-E441-5F5569AE48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7" name="Заметки 2">
            <a:extLst>
              <a:ext uri="{FF2B5EF4-FFF2-40B4-BE49-F238E27FC236}">
                <a16:creationId xmlns:a16="http://schemas.microsoft.com/office/drawing/2014/main" id="{977D37C4-9FDF-24E5-E9B2-8264BECD19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6388" name="Номер слайда 3">
            <a:extLst>
              <a:ext uri="{FF2B5EF4-FFF2-40B4-BE49-F238E27FC236}">
                <a16:creationId xmlns:a16="http://schemas.microsoft.com/office/drawing/2014/main" id="{3F0C572C-5059-088B-4FFD-A84B638CA2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3EA264AB-0BB3-4540-B32B-916DDAF5AFAF}" type="slidenum">
              <a:rPr altLang="zh-CN">
                <a:cs typeface="等线" panose="02010600030101010101" pitchFamily="2" charset="-122"/>
              </a:rPr>
              <a:pPr/>
              <a:t>5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Образ слайда 1">
            <a:extLst>
              <a:ext uri="{FF2B5EF4-FFF2-40B4-BE49-F238E27FC236}">
                <a16:creationId xmlns:a16="http://schemas.microsoft.com/office/drawing/2014/main" id="{7F44AD53-DA56-E5D9-DCAD-4B1E432AB6B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1" name="Заметки 2">
            <a:extLst>
              <a:ext uri="{FF2B5EF4-FFF2-40B4-BE49-F238E27FC236}">
                <a16:creationId xmlns:a16="http://schemas.microsoft.com/office/drawing/2014/main" id="{23624E9E-A20B-337A-E810-0F93EA644B6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7412" name="Номер слайда 3">
            <a:extLst>
              <a:ext uri="{FF2B5EF4-FFF2-40B4-BE49-F238E27FC236}">
                <a16:creationId xmlns:a16="http://schemas.microsoft.com/office/drawing/2014/main" id="{396C5E7C-7481-2C84-E94B-E32E1AB55E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E2C6B1C4-12DB-AB4A-A498-04BFC63A0ED5}" type="slidenum">
              <a:rPr altLang="zh-CN">
                <a:cs typeface="等线" panose="02010600030101010101" pitchFamily="2" charset="-122"/>
              </a:rPr>
              <a:pPr/>
              <a:t>6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Образ слайда 1">
            <a:extLst>
              <a:ext uri="{FF2B5EF4-FFF2-40B4-BE49-F238E27FC236}">
                <a16:creationId xmlns:a16="http://schemas.microsoft.com/office/drawing/2014/main" id="{F21DC591-8D56-F5DD-80D9-0370C966D37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8435" name="Заметки 2">
            <a:extLst>
              <a:ext uri="{FF2B5EF4-FFF2-40B4-BE49-F238E27FC236}">
                <a16:creationId xmlns:a16="http://schemas.microsoft.com/office/drawing/2014/main" id="{EACB3147-B549-5FDF-A61A-CDC6B187431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8436" name="Номер слайда 3">
            <a:extLst>
              <a:ext uri="{FF2B5EF4-FFF2-40B4-BE49-F238E27FC236}">
                <a16:creationId xmlns:a16="http://schemas.microsoft.com/office/drawing/2014/main" id="{1B81F236-F4C8-7055-C931-19F12C8B5D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C4A74F99-A6D5-6348-9821-C17678591EE0}" type="slidenum">
              <a:rPr altLang="zh-CN">
                <a:cs typeface="等线" panose="02010600030101010101" pitchFamily="2" charset="-122"/>
              </a:rPr>
              <a:pPr/>
              <a:t>7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>
            <a:extLst>
              <a:ext uri="{FF2B5EF4-FFF2-40B4-BE49-F238E27FC236}">
                <a16:creationId xmlns:a16="http://schemas.microsoft.com/office/drawing/2014/main" id="{EC0193EC-AFE1-D96F-9E92-B68038E29E5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9459" name="Заметки 2">
            <a:extLst>
              <a:ext uri="{FF2B5EF4-FFF2-40B4-BE49-F238E27FC236}">
                <a16:creationId xmlns:a16="http://schemas.microsoft.com/office/drawing/2014/main" id="{BE230A13-F50D-DDCC-69BF-99A1AB91520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9460" name="Номер слайда 3">
            <a:extLst>
              <a:ext uri="{FF2B5EF4-FFF2-40B4-BE49-F238E27FC236}">
                <a16:creationId xmlns:a16="http://schemas.microsoft.com/office/drawing/2014/main" id="{F3A69C70-EA4C-5FCE-5A37-53FD245AC3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F837FFA1-BB5F-2447-A7C5-4D79FAFBC7AF}" type="slidenum">
              <a:rPr altLang="zh-CN">
                <a:cs typeface="等线" panose="02010600030101010101" pitchFamily="2" charset="-122"/>
              </a:rPr>
              <a:pPr/>
              <a:t>8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9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noProof="1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3FBCB1-697B-590C-9B59-9BC8BAD01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3213FD-9AC6-8048-99D9-F5BD118E9E14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829774-97E9-B068-BA6D-1863EDC4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421E5D-BC50-C246-84C1-3777A485F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0B1669-0BF0-2349-873E-C45DE86D77D7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15239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F202C3-961C-FCAD-6BD0-5BFDAD419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EDD489-06FC-F149-B436-A9FFF7B993E9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C35A0A-B799-F65B-8E35-C31D0B78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8D8E7-D02A-429F-FB74-D47C2A1BC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0E2539-B3E0-1E4B-BEF2-D52B9B8535EC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92774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6B376A-4660-E549-20EA-A7CA10F6C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8A5C7-59EB-3B45-BB15-A4BED720B181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97DB0E-B44D-43ED-76FD-0A6082BD3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FC3FB0-65D7-D690-354A-8DA5B1FFF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3B5072-2B3D-4247-B2EB-95EC886EFD3C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58570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B607E1-E45C-C67A-409A-10C704CEB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D5739-A79C-8C41-9E3E-ABD5F6383A09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F81E0C-18D8-F42A-1569-EAA82733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9668DA-F85C-3E09-B7D5-31FC72312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EA9713-784B-DD46-90E7-C8015C057955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5182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33581-7D12-59C6-6A30-578275CF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2C4478-61E7-8D46-B2F2-CDFDDE23DBD3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CE6859-374C-F723-E43C-346BBD059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434441-9594-57F4-BE97-B7BA3C07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1F11B0-026A-7B4D-9D35-61E434CAA960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7879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296ED851-3BE8-DED2-AB16-25EFFF7F4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B084B8-44C0-A942-9FE6-88559093AD3C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4274AABD-7A81-3AB6-ECF9-2CF47A38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47E840BE-F542-AD81-2860-1758F02B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9D3D22-AA1C-6549-860E-D21328CBBBB0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1524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93E00308-C73F-1A0B-AEE4-9966DC655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050F55-C4E9-6546-B745-06B9F27B19FC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7CD68EEE-95AF-730A-A980-71E800E1A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8B6E0601-E5AA-D8B6-C080-96CDFEBE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8953A1-80B2-1A45-94E3-65D1E280A566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1347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192D7390-F956-CB19-48BE-446F643BA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1DD18E-9224-5442-90B0-E0BF7F87918D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4358949D-3ECA-515A-4A59-1FCD7F2B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01E3ECBB-09BF-6F69-688E-A7E6D622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4BE65D-DB97-3440-A087-16891D8B282F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7076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1174DDE1-4870-F124-30F2-38080F09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70ED7-F1A2-C24F-BF2F-875E7BC08102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334F9AFA-252B-F444-CC0F-EE7C7BEE1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AFE4AF3A-A684-6FE7-61DD-9417375D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FBAEC1-AAD2-A44C-B3AF-2E8A3541755E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1534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CF85A864-5269-3E5E-0F54-1D6C387EF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B9FA7-F9E3-8440-87F8-C413C6D1338A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CBDC1D32-8D9F-9B3D-974F-4586A757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FDA46025-995F-51DC-A09F-D7EAC707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6754D0-5DBC-C849-921A-5F079ADA728D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47082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2FA425C7-4C0F-8426-CCAE-2FCC7D88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72A8CF-2C2C-034A-AA08-F52DF7F84D54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1490D2A9-944F-FBF8-8FEF-201656C9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6FF930AD-609C-1B11-07E4-33085907F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A22376-38C7-A245-842D-38F02E62246B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7440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70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32490AB1-6080-9BD5-E33B-12ECD555B66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zh-CN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id="{DFEF8598-0B2A-08E0-C26E-B082F270FDD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zh-CN"/>
              <a:t>Образец текста</a:t>
            </a:r>
          </a:p>
          <a:p>
            <a:pPr lvl="1"/>
            <a:r>
              <a:rPr lang="ru-RU" altLang="zh-CN"/>
              <a:t>Второй уровень</a:t>
            </a:r>
          </a:p>
          <a:p>
            <a:pPr lvl="2"/>
            <a:r>
              <a:rPr lang="ru-RU" altLang="zh-CN"/>
              <a:t>Третий уровень</a:t>
            </a:r>
          </a:p>
          <a:p>
            <a:pPr lvl="3"/>
            <a:r>
              <a:rPr lang="ru-RU" altLang="zh-CN"/>
              <a:t>Четвертый уровень</a:t>
            </a:r>
          </a:p>
          <a:p>
            <a:pPr lvl="4"/>
            <a:r>
              <a:rPr lang="ru-RU" altLang="zh-CN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C590AC-2896-6675-BFFB-C5DDE04AE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defRPr sz="1200" noProof="1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F912AD0-4F06-864C-8DC4-D66316D519B2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670D36-0849-1400-9CF4-96F5272F4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defRPr sz="1200" noProof="1">
                <a:solidFill>
                  <a:schemeClr val="tx1">
                    <a:tint val="82000"/>
                  </a:schemeClr>
                </a:solidFill>
                <a:latin typeface="Apto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F2A905-B3D7-9922-19C9-5E443F668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>
                <a:solidFill>
                  <a:srgbClr val="767676"/>
                </a:solidFill>
              </a:defRPr>
            </a:lvl1pPr>
          </a:lstStyle>
          <a:p>
            <a:fld id="{0E0F66BC-093E-3F4E-90C9-A42D73159842}" type="slidenum">
              <a:rPr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5.png"/><Relationship Id="rId5" Type="http://schemas.openxmlformats.org/officeDocument/2006/relationships/image" Target="../media/image3.png"/><Relationship Id="rId10" Type="http://schemas.openxmlformats.org/officeDocument/2006/relationships/image" Target="../media/image34.png"/><Relationship Id="rId4" Type="http://schemas.openxmlformats.org/officeDocument/2006/relationships/image" Target="../media/image6.png"/><Relationship Id="rId9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4F5583FA-4E6D-9715-B3A2-C2390A96D6B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Box 32">
            <a:extLst>
              <a:ext uri="{FF2B5EF4-FFF2-40B4-BE49-F238E27FC236}">
                <a16:creationId xmlns:a16="http://schemas.microsoft.com/office/drawing/2014/main" id="{3E1904DE-40F6-33E6-DE51-BAA357122C68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66725" y="4183063"/>
            <a:ext cx="4335463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marL="0" indent="0" eaLnBrk="1" hangingPunct="1"/>
            <a:r>
              <a:rPr lang="en-US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1. </a:t>
            </a:r>
            <a:r>
              <a:rPr lang="ru-RU" altLang="zh-CN" sz="1600" b="1" dirty="0" err="1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Голюдбин</a:t>
            </a:r>
            <a:r>
              <a:rPr lang="ru-RU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</a:t>
            </a:r>
            <a:r>
              <a:rPr lang="ru-RU" altLang="zh-CN" sz="1600" b="1" dirty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А.В. – </a:t>
            </a:r>
            <a:r>
              <a:rPr lang="ru-RU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3 </a:t>
            </a:r>
            <a:r>
              <a:rPr lang="ru-RU" altLang="zh-CN" sz="1600" b="1" dirty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курс, </a:t>
            </a:r>
            <a:endParaRPr lang="en-US" altLang="zh-CN" sz="1600" b="1" dirty="0" smtClean="0">
              <a:solidFill>
                <a:schemeClr val="bg1"/>
              </a:solidFill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  <a:p>
            <a:pPr marL="0" indent="0" eaLnBrk="1" hangingPunct="1"/>
            <a:r>
              <a:rPr lang="ru-RU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ИТТСУ</a:t>
            </a:r>
            <a:r>
              <a:rPr lang="ru-RU" altLang="zh-CN" sz="1600" b="1" dirty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, </a:t>
            </a:r>
            <a:r>
              <a:rPr lang="ru-RU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ТУУ-311</a:t>
            </a:r>
            <a:endParaRPr lang="ru-RU" altLang="zh-CN" sz="1600" b="1" dirty="0">
              <a:solidFill>
                <a:schemeClr val="bg1"/>
              </a:solidFill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  <a:p>
            <a:pPr marL="0" indent="0" eaLnBrk="1" hangingPunct="1"/>
            <a:r>
              <a:rPr lang="en-US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2. </a:t>
            </a:r>
            <a:r>
              <a:rPr lang="ru-RU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Волобуев </a:t>
            </a:r>
            <a:r>
              <a:rPr lang="ru-RU" altLang="zh-CN" sz="1600" b="1" dirty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Е.Д. – </a:t>
            </a:r>
            <a:r>
              <a:rPr lang="ru-RU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3 </a:t>
            </a:r>
            <a:r>
              <a:rPr lang="ru-RU" altLang="zh-CN" sz="1600" b="1" dirty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курс, </a:t>
            </a:r>
            <a:endParaRPr lang="en-US" altLang="zh-CN" sz="1600" b="1" dirty="0" smtClean="0">
              <a:solidFill>
                <a:schemeClr val="bg1"/>
              </a:solidFill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  <a:p>
            <a:pPr marL="0" indent="0" eaLnBrk="1" hangingPunct="1"/>
            <a:r>
              <a:rPr lang="ru-RU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ИТТСУ</a:t>
            </a:r>
            <a:r>
              <a:rPr lang="ru-RU" altLang="zh-CN" sz="1600" b="1" dirty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, </a:t>
            </a:r>
            <a:r>
              <a:rPr lang="ru-RU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ТУУ-311</a:t>
            </a:r>
            <a:endParaRPr lang="ru-RU" altLang="zh-CN" sz="1600" b="1" dirty="0">
              <a:solidFill>
                <a:schemeClr val="bg1"/>
              </a:solidFill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  <a:p>
            <a:pPr marL="0" indent="0" eaLnBrk="1" hangingPunct="1"/>
            <a:r>
              <a:rPr lang="en-US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3. </a:t>
            </a:r>
            <a:r>
              <a:rPr lang="ru-RU" altLang="zh-CN" sz="1600" b="1" dirty="0" err="1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Яруткин</a:t>
            </a:r>
            <a:r>
              <a:rPr lang="ru-RU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</a:t>
            </a:r>
            <a:r>
              <a:rPr lang="ru-RU" altLang="zh-CN" sz="1600" b="1" dirty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М.А. – </a:t>
            </a:r>
            <a:r>
              <a:rPr lang="ru-RU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3 </a:t>
            </a:r>
            <a:r>
              <a:rPr lang="ru-RU" altLang="zh-CN" sz="1600" b="1" dirty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курс, </a:t>
            </a:r>
            <a:endParaRPr lang="en-US" altLang="zh-CN" sz="1600" b="1" dirty="0" smtClean="0">
              <a:solidFill>
                <a:schemeClr val="bg1"/>
              </a:solidFill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  <a:p>
            <a:pPr marL="0" indent="0" eaLnBrk="1" hangingPunct="1"/>
            <a:r>
              <a:rPr lang="ru-RU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ИТТСУ</a:t>
            </a:r>
            <a:r>
              <a:rPr lang="ru-RU" altLang="zh-CN" sz="1600" b="1" dirty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, </a:t>
            </a:r>
            <a:r>
              <a:rPr lang="ru-RU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ТУУ-311</a:t>
            </a:r>
          </a:p>
          <a:p>
            <a:pPr marL="0" indent="0" eaLnBrk="1" hangingPunct="1"/>
            <a:r>
              <a:rPr lang="en-US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4. </a:t>
            </a:r>
            <a:r>
              <a:rPr lang="ru-RU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Кругликов </a:t>
            </a:r>
            <a:r>
              <a:rPr lang="ru-RU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Е.А</a:t>
            </a:r>
            <a:r>
              <a:rPr lang="ru-RU" altLang="zh-CN" sz="1600" b="1" dirty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. – 3 курс, </a:t>
            </a:r>
            <a:endParaRPr lang="en-US" altLang="zh-CN" sz="1600" b="1" dirty="0" smtClean="0">
              <a:solidFill>
                <a:schemeClr val="bg1"/>
              </a:solidFill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  <a:p>
            <a:pPr marL="0" indent="0" eaLnBrk="1" hangingPunct="1"/>
            <a:r>
              <a:rPr lang="ru-RU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ИТТСУ</a:t>
            </a:r>
            <a:r>
              <a:rPr lang="ru-RU" altLang="zh-CN" sz="1600" b="1" dirty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, </a:t>
            </a:r>
            <a:r>
              <a:rPr lang="ru-RU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ТУУ-311</a:t>
            </a:r>
          </a:p>
          <a:p>
            <a:pPr marL="0" indent="0" eaLnBrk="1" hangingPunct="1"/>
            <a:r>
              <a:rPr lang="en-US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5. </a:t>
            </a:r>
            <a:r>
              <a:rPr lang="ru-RU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Сидоренков </a:t>
            </a:r>
            <a:r>
              <a:rPr lang="ru-RU" altLang="zh-CN" sz="1600" b="1" dirty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Д.В. – 3 курс, ИТТСУ, ТУУ-311</a:t>
            </a:r>
          </a:p>
          <a:p>
            <a:pPr eaLnBrk="1" hangingPunct="1">
              <a:buFontTx/>
              <a:buAutoNum type="arabicPeriod"/>
            </a:pPr>
            <a:endParaRPr lang="ru-RU" altLang="zh-CN" sz="1600" b="1" dirty="0">
              <a:solidFill>
                <a:schemeClr val="bg1"/>
              </a:solidFill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2052" name="TextBox 9">
            <a:extLst>
              <a:ext uri="{FF2B5EF4-FFF2-40B4-BE49-F238E27FC236}">
                <a16:creationId xmlns:a16="http://schemas.microsoft.com/office/drawing/2014/main" id="{030D7C8A-E170-3316-46E8-C471B21E9807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ru-RU" sz="4400" b="1" dirty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Барахолка для студентов</a:t>
            </a:r>
          </a:p>
        </p:txBody>
      </p:sp>
      <p:sp>
        <p:nvSpPr>
          <p:cNvPr id="2053" name="TextBox 11">
            <a:extLst>
              <a:ext uri="{FF2B5EF4-FFF2-40B4-BE49-F238E27FC236}">
                <a16:creationId xmlns:a16="http://schemas.microsoft.com/office/drawing/2014/main" id="{5E747E89-C29B-DAE2-CA3F-33BB13454D8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44500" y="3721100"/>
            <a:ext cx="3295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2400" b="1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КОМАНДА</a:t>
            </a:r>
            <a:r>
              <a:rPr lang="en-US" altLang="ru-RU" sz="2400" b="1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:</a:t>
            </a:r>
            <a:endParaRPr lang="ru-RU" altLang="zh-CN" sz="2400" b="1">
              <a:solidFill>
                <a:schemeClr val="bg1"/>
              </a:solidFill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2054" name="TextBox 30">
            <a:extLst>
              <a:ext uri="{FF2B5EF4-FFF2-40B4-BE49-F238E27FC236}">
                <a16:creationId xmlns:a16="http://schemas.microsoft.com/office/drawing/2014/main" id="{E2C775D4-7B5A-D324-0595-54DD8A947EC6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10513" y="4176713"/>
            <a:ext cx="47672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1600" b="1" dirty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Сафронов </a:t>
            </a:r>
            <a:r>
              <a:rPr lang="ru-RU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А.И</a:t>
            </a:r>
            <a:r>
              <a:rPr lang="ru-RU" altLang="zh-CN" sz="1600" b="1" dirty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., Новиков В.Г.</a:t>
            </a:r>
          </a:p>
        </p:txBody>
      </p:sp>
      <p:sp>
        <p:nvSpPr>
          <p:cNvPr id="2055" name="TextBox 17">
            <a:extLst>
              <a:ext uri="{FF2B5EF4-FFF2-40B4-BE49-F238E27FC236}">
                <a16:creationId xmlns:a16="http://schemas.microsoft.com/office/drawing/2014/main" id="{A2F040CB-2EDF-BB35-6439-9C0A5141C28D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10513" y="3721100"/>
            <a:ext cx="362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2400" b="1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НАСТАВНИК</a:t>
            </a:r>
            <a:r>
              <a:rPr lang="en-US" altLang="ru-RU" sz="2400" b="1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:</a:t>
            </a:r>
            <a:endParaRPr lang="ru-RU" altLang="zh-CN" sz="2400" b="1">
              <a:solidFill>
                <a:schemeClr val="bg1"/>
              </a:solidFill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2056" name="TextBox 17">
            <a:extLst>
              <a:ext uri="{FF2B5EF4-FFF2-40B4-BE49-F238E27FC236}">
                <a16:creationId xmlns:a16="http://schemas.microsoft.com/office/drawing/2014/main" id="{4DCE7299-D2A7-B58D-E6ED-D711E054B88F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67663" y="4733925"/>
            <a:ext cx="36258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en-US" sz="2400" b="1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КАФЕДРА</a:t>
            </a:r>
            <a:r>
              <a:rPr lang="en-US" altLang="ru-RU" sz="2400" b="1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:</a:t>
            </a:r>
            <a:endParaRPr lang="ru-RU" altLang="zh-CN" sz="2400" b="1">
              <a:solidFill>
                <a:schemeClr val="bg1"/>
              </a:solidFill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2057" name="TextBox 30">
            <a:extLst>
              <a:ext uri="{FF2B5EF4-FFF2-40B4-BE49-F238E27FC236}">
                <a16:creationId xmlns:a16="http://schemas.microsoft.com/office/drawing/2014/main" id="{4D43566D-95B0-5E82-BA7D-7460BB3889D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67663" y="5194300"/>
            <a:ext cx="47672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«</a:t>
            </a:r>
            <a:r>
              <a:rPr lang="ru-RU" altLang="zh-CN" sz="1600" b="1" dirty="0" err="1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УиЗИ</a:t>
            </a:r>
            <a:r>
              <a:rPr lang="ru-RU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»</a:t>
            </a:r>
            <a:endParaRPr lang="ru-RU" altLang="zh-CN" sz="1600" b="1" dirty="0">
              <a:solidFill>
                <a:schemeClr val="bg1"/>
              </a:solidFill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DD5BBC0B-8575-E592-4FA2-8F5DA1E52C87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1610000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pic>
        <p:nvPicPr>
          <p:cNvPr id="2059" name="Рисунок 3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887FDC12-F764-2626-91F3-1BD05F7D4D09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Овал 19">
            <a:extLst>
              <a:ext uri="{FF2B5EF4-FFF2-40B4-BE49-F238E27FC236}">
                <a16:creationId xmlns:a16="http://schemas.microsoft.com/office/drawing/2014/main" id="{BD147BB8-9EC5-3812-878F-C6692B536181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1610000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pic>
        <p:nvPicPr>
          <p:cNvPr id="2061" name="Рисунок 27">
            <a:extLst>
              <a:ext uri="{FF2B5EF4-FFF2-40B4-BE49-F238E27FC236}">
                <a16:creationId xmlns:a16="http://schemas.microsoft.com/office/drawing/2014/main" id="{951312D6-7017-FB5D-A73A-DE8C763BB4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E369451A-2DD0-0165-59F1-9B34496A2FC3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1610000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pic>
        <p:nvPicPr>
          <p:cNvPr id="2063" name="Рисунок 24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D141213D-47E8-4957-FF80-A06E1BF50CAD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21" descr="Picture background">
            <a:extLst>
              <a:ext uri="{FF2B5EF4-FFF2-40B4-BE49-F238E27FC236}">
                <a16:creationId xmlns:a16="http://schemas.microsoft.com/office/drawing/2014/main" id="{2B703537-58B1-556B-AF15-C08A4C8E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398588"/>
            <a:ext cx="5768975" cy="133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680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sz="1400" noProof="1">
              <a:solidFill>
                <a:schemeClr val="tx1"/>
              </a:solidFill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sz="1400" noProof="1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sz="1400" noProof="1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sz="1400" noProof="1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373626"/>
            <a:ext cx="1103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Демонстрация работы бота. Кнопки выбора </a:t>
            </a:r>
            <a:endParaRPr lang="ru-RU" sz="140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6C5C70-68EE-4E77-A737-B636FC6E4B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570" y="3277313"/>
            <a:ext cx="9394859" cy="139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59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sz="1600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sz="16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sz="16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sz="16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149686"/>
            <a:ext cx="11634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Демонстрация работы бота. </a:t>
            </a:r>
            <a:endParaRPr lang="en-US" sz="36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3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Интерфейс </a:t>
            </a:r>
            <a:r>
              <a:rPr lang="ru-RU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покупателя 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234DF5-6F52-4F94-81DA-66533391E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4994" y="1670727"/>
            <a:ext cx="7602011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00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sz="1400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sz="1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sz="1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sz="1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75049"/>
            <a:ext cx="11634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Демонстрация работы бота. </a:t>
            </a:r>
            <a:endParaRPr lang="en-US" sz="36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3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Интерфейс </a:t>
            </a:r>
            <a:r>
              <a:rPr lang="ru-RU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покупателя 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2B66D-C074-4CB2-85F1-7D2BBE508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3655" y="1467167"/>
            <a:ext cx="8344690" cy="50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410210"/>
            <a:ext cx="12711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Демонстрация работы бота. Интерфейс администратора </a:t>
            </a:r>
            <a:endParaRPr lang="ru-R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2D1C05-A49E-4E17-A586-A2269F961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9529" y="1439716"/>
            <a:ext cx="8492941" cy="507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6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410210"/>
            <a:ext cx="1271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Информационный стек технологий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E74EA-18A4-4A00-BD61-03410F962010}"/>
              </a:ext>
            </a:extLst>
          </p:cNvPr>
          <p:cNvSpPr txBox="1"/>
          <p:nvPr/>
        </p:nvSpPr>
        <p:spPr>
          <a:xfrm>
            <a:off x="690880" y="1544320"/>
            <a:ext cx="88188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2000" b="1" dirty="0" smtClean="0">
                <a:solidFill>
                  <a:srgbClr val="07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Среда </a:t>
            </a:r>
            <a:r>
              <a:rPr lang="ru-RU" altLang="zh-CN" sz="2000" b="1" dirty="0">
                <a:solidFill>
                  <a:srgbClr val="07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разработки </a:t>
            </a:r>
            <a:r>
              <a:rPr lang="en-US" altLang="zh-CN" sz="2000" b="1" dirty="0">
                <a:solidFill>
                  <a:srgbClr val="07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PyCharm</a:t>
            </a:r>
            <a:endParaRPr lang="ru-RU" altLang="zh-CN" sz="2000" b="1" dirty="0">
              <a:solidFill>
                <a:srgbClr val="07082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2000" b="1" dirty="0" smtClean="0">
                <a:solidFill>
                  <a:srgbClr val="07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Язык </a:t>
            </a:r>
            <a:r>
              <a:rPr lang="ru-RU" altLang="zh-CN" sz="2000" b="1" dirty="0">
                <a:solidFill>
                  <a:srgbClr val="07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программирования </a:t>
            </a:r>
            <a:r>
              <a:rPr lang="en-US" altLang="zh-CN" sz="2000" b="1" dirty="0">
                <a:solidFill>
                  <a:srgbClr val="07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3</a:t>
            </a:r>
            <a:endParaRPr lang="ru-RU" altLang="zh-CN" sz="2000" b="1" dirty="0">
              <a:solidFill>
                <a:srgbClr val="07082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2000" b="1" dirty="0" smtClean="0">
                <a:solidFill>
                  <a:srgbClr val="07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Библиотека </a:t>
            </a:r>
            <a:r>
              <a:rPr lang="en-US" altLang="zh-CN" sz="2000" b="1" dirty="0" err="1">
                <a:solidFill>
                  <a:srgbClr val="07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pyTelegramBotAPI</a:t>
            </a:r>
            <a:r>
              <a:rPr lang="en-US" altLang="zh-CN" sz="2000" b="1" dirty="0">
                <a:solidFill>
                  <a:srgbClr val="07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4.27.0</a:t>
            </a:r>
            <a:endParaRPr lang="ru-RU" altLang="zh-CN" sz="2000" b="1" dirty="0">
              <a:solidFill>
                <a:srgbClr val="07082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2000" b="1" dirty="0" smtClean="0">
                <a:solidFill>
                  <a:srgbClr val="07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Платформа </a:t>
            </a:r>
            <a:r>
              <a:rPr lang="en-US" altLang="zh-CN" sz="2000" b="1" dirty="0">
                <a:solidFill>
                  <a:srgbClr val="07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Telegram</a:t>
            </a:r>
            <a:endParaRPr lang="ru-RU" altLang="zh-CN" sz="2000" b="1" dirty="0">
              <a:solidFill>
                <a:srgbClr val="07082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2000" b="1" dirty="0">
              <a:solidFill>
                <a:srgbClr val="07082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507FE8-ED0A-437E-A163-B39B20CC3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718" y="3696915"/>
            <a:ext cx="2143482" cy="2143482"/>
          </a:xfrm>
          <a:prstGeom prst="rect">
            <a:avLst/>
          </a:prstGeom>
        </p:spPr>
      </p:pic>
      <p:pic>
        <p:nvPicPr>
          <p:cNvPr id="3074" name="Picture 2" descr="Python (programming language) - Wikipedia">
            <a:extLst>
              <a:ext uri="{FF2B5EF4-FFF2-40B4-BE49-F238E27FC236}">
                <a16:creationId xmlns:a16="http://schemas.microsoft.com/office/drawing/2014/main" id="{DCD1149B-CEDF-4648-9755-6D46D6D5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320" y="3791089"/>
            <a:ext cx="2186286" cy="240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legram — Википедия">
            <a:extLst>
              <a:ext uri="{FF2B5EF4-FFF2-40B4-BE49-F238E27FC236}">
                <a16:creationId xmlns:a16="http://schemas.microsoft.com/office/drawing/2014/main" id="{72D39D65-77A8-4DE8-85B9-714AF59B9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01" y="3696915"/>
            <a:ext cx="2216204" cy="221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193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9050"/>
            <a:ext cx="12172950" cy="6819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" y="285750"/>
            <a:ext cx="68275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Макет</a:t>
            </a:r>
            <a:r>
              <a:rPr lang="en-US" sz="5400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mini app’</a:t>
            </a:r>
            <a:r>
              <a:rPr lang="ru-RU" sz="5400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</a:t>
            </a:r>
            <a:endParaRPr lang="ru-RU" sz="5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6524CC2D-3215-0B9B-9A67-E6136677FB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475780"/>
            <a:ext cx="5772150" cy="485566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24" y="1475781"/>
            <a:ext cx="2333625" cy="48556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r="14715"/>
          <a:stretch/>
        </p:blipFill>
        <p:spPr>
          <a:xfrm>
            <a:off x="8943974" y="1475780"/>
            <a:ext cx="2705102" cy="42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05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9050"/>
            <a:ext cx="12172950" cy="68199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6524CC2D-3215-0B9B-9A67-E6136677FB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3400" y="203200"/>
            <a:ext cx="5581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Пример работы</a:t>
            </a:r>
            <a:endParaRPr lang="ru-RU" sz="5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542379"/>
            <a:ext cx="2562225" cy="136600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95" y="1542379"/>
            <a:ext cx="8343953" cy="451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89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285750"/>
            <a:ext cx="12224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Стек технологий для </a:t>
            </a:r>
            <a:r>
              <a:rPr lang="en-US" sz="5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 app</a:t>
            </a:r>
            <a:r>
              <a:rPr lang="ru-RU" sz="5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5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0125" y="1876425"/>
            <a:ext cx="81804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JavaScr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pt –</a:t>
            </a:r>
            <a:r>
              <a:rPr lang="ru-R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функционал страницы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Html – </a:t>
            </a:r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каркас </a:t>
            </a:r>
            <a:r>
              <a:rPr lang="ru-R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страницы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CSS – </a:t>
            </a:r>
            <a:r>
              <a:rPr lang="ru-R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интерфейс страницы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Figma</a:t>
            </a:r>
            <a:r>
              <a:rPr lang="ru-R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 изображение </a:t>
            </a:r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макета </a:t>
            </a:r>
            <a:r>
              <a:rPr lang="ru-R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сайта</a:t>
            </a:r>
          </a:p>
          <a:p>
            <a:endParaRPr lang="ru-R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В планах использование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React 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для создания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user 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интерфейсов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3795719"/>
            <a:ext cx="3549538" cy="199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267" y="3907750"/>
            <a:ext cx="1884584" cy="188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304" y="3865522"/>
            <a:ext cx="1503271" cy="192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 background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029" y="3865523"/>
            <a:ext cx="1934772" cy="193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cture background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152" y="3865522"/>
            <a:ext cx="2932248" cy="207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13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4DFAB-BDAE-0282-9131-CE344AC15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03C56B9-A235-C384-319F-F9B9EDB32D16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60C60102-17A3-9B77-9766-B8BFAF054A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sz="1200" b="1" noProof="1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44" name="TextBox 4">
            <a:extLst>
              <a:ext uri="{FF2B5EF4-FFF2-40B4-BE49-F238E27FC236}">
                <a16:creationId xmlns:a16="http://schemas.microsoft.com/office/drawing/2014/main" id="{FE3D46CD-2727-F723-2818-BAFFA00A7D75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Наша команда</a:t>
            </a:r>
            <a:r>
              <a:rPr lang="en-US" altLang="zh-CN" sz="5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altLang="zh-CN" sz="5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A564E0E2-4532-E8DC-5424-4F4EF0E963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73108A6-54DA-A895-6A2A-6D8A08089287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C590391F-63A2-CEEE-F832-BC03E3B87B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9858B071-21E8-41EF-19DF-3EDB7C33477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580CEA57-8367-21AE-6064-E06B7FF14F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16CA18F5-53C3-0324-DCD8-C5E4C224D19D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C0992B1-D7DD-8528-4E3D-38AD31215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20" y="3521375"/>
            <a:ext cx="1829441" cy="18294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D474BAD4-CCF2-0253-C97A-6601E0F33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501" y="1606194"/>
            <a:ext cx="1696399" cy="2261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585846-A344-F9BF-5E0D-5FF472E7936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5"/>
          <a:stretch/>
        </p:blipFill>
        <p:spPr>
          <a:xfrm>
            <a:off x="5227786" y="3060378"/>
            <a:ext cx="1596858" cy="2290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E8A58-4FF6-59A0-2108-C68A29C3D72B}"/>
              </a:ext>
            </a:extLst>
          </p:cNvPr>
          <p:cNvSpPr txBox="1"/>
          <p:nvPr/>
        </p:nvSpPr>
        <p:spPr>
          <a:xfrm>
            <a:off x="425449" y="5443573"/>
            <a:ext cx="3334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Яруткин</a:t>
            </a:r>
            <a:r>
              <a:rPr lang="ru-RU" sz="1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Михаил </a:t>
            </a:r>
            <a:r>
              <a:rPr lang="ru-RU" sz="1400" b="1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Александрович</a:t>
            </a:r>
            <a:endParaRPr lang="ru-RU" sz="1400" b="1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35321-F4CB-8C44-5802-2DB4539BDA04}"/>
              </a:ext>
            </a:extLst>
          </p:cNvPr>
          <p:cNvSpPr txBox="1"/>
          <p:nvPr/>
        </p:nvSpPr>
        <p:spPr>
          <a:xfrm>
            <a:off x="3095559" y="3943986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Волобуев Егор </a:t>
            </a:r>
            <a:endParaRPr lang="ru-RU" sz="1400" b="1" dirty="0" smtClean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ru-RU" sz="1400" b="1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Дмитриевич</a:t>
            </a:r>
            <a:endParaRPr lang="ru-RU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EBC47-EAB9-B87D-38D4-510FF39E171E}"/>
              </a:ext>
            </a:extLst>
          </p:cNvPr>
          <p:cNvSpPr txBox="1"/>
          <p:nvPr/>
        </p:nvSpPr>
        <p:spPr>
          <a:xfrm>
            <a:off x="4591302" y="5443573"/>
            <a:ext cx="3084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Голюдбин</a:t>
            </a:r>
            <a:r>
              <a:rPr lang="ru-RU" sz="1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Артём Владимирович</a:t>
            </a:r>
            <a:br>
              <a:rPr lang="ru-RU" sz="1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1243" y="1606194"/>
            <a:ext cx="1651897" cy="2167521"/>
          </a:xfrm>
          <a:prstGeom prst="rect">
            <a:avLst/>
          </a:prstGeom>
          <a:ln w="38100">
            <a:solidFill>
              <a:srgbClr val="000000">
                <a:alpha val="99000"/>
              </a:srgbClr>
            </a:solidFill>
          </a:ln>
        </p:spPr>
      </p:pic>
      <p:sp>
        <p:nvSpPr>
          <p:cNvPr id="10" name="Прямоугольник 9"/>
          <p:cNvSpPr/>
          <p:nvPr/>
        </p:nvSpPr>
        <p:spPr>
          <a:xfrm>
            <a:off x="7055502" y="3785016"/>
            <a:ext cx="18694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Сидоренков Даниил </a:t>
            </a:r>
          </a:p>
          <a:p>
            <a:pPr algn="ctr"/>
            <a:r>
              <a:rPr lang="ru-RU" sz="1400" b="1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Валерьевич</a:t>
            </a:r>
            <a:endParaRPr lang="ru-RU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442402" y="5443573"/>
            <a:ext cx="32352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Кругликов Евгений Александрович</a:t>
            </a:r>
          </a:p>
          <a:p>
            <a:pPr algn="ctr"/>
            <a:r>
              <a:rPr lang="ru-RU" sz="1400" b="1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(слева)</a:t>
            </a:r>
            <a:endParaRPr lang="ru-RU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87501" y="3060378"/>
            <a:ext cx="1728149" cy="2304199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980417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E3FA71A7-7665-0B8F-5792-863B23B5F33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D86A666-732C-6B11-6A0C-4AFD8C8034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76" name="TextBox 4">
            <a:extLst>
              <a:ext uri="{FF2B5EF4-FFF2-40B4-BE49-F238E27FC236}">
                <a16:creationId xmlns:a16="http://schemas.microsoft.com/office/drawing/2014/main" id="{4A3C5B1D-DEEC-D5C9-96F2-ED0CB7A2CB44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5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ПРОБЛЕМА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3603FD43-E5FA-9E01-D157-6FBFE4D717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1692275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Кто-то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B0BBA61-AB80-7AC8-1C14-77B2B48659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2889250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Чего-то хочет, 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5CF3E71F-AEF3-2B25-B31C-AF481B3010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4086225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Но ему что-то мешает,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AB354C8C-C167-33F8-54E0-6761191882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5283200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 имеющиеся решения не подходят, потому что…</a:t>
            </a: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5DBF6D89-F35D-714A-5C48-7B953EF73E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1692275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Студенты, проживающие в общежитии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4E24A574-A0D3-3344-8A3C-4667AFB41E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2889250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Хотят легко и быстро продавать, обменивать или дарить ненужные вещи и находить необходимые товары от остальных жильцов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B7156C09-257C-979D-983A-0BD2BEBB5D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4086225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Но не могут, потому что им мешает  недостаток удобных и централизованных платформ для обмена и продажи вещей внутри общежития</a:t>
            </a: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89A04686-4DCA-122F-FA0B-753978E651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5283200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Существующее решение, такое как продажа и покупка через общий чат общежития имеет недостатки, такие как неудобство поиска товаров и потеря объявления о продаже чего-либо из виду из-за потока </a:t>
            </a:r>
            <a:r>
              <a:rPr lang="ru-RU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остальных </a:t>
            </a:r>
            <a:r>
              <a:rPr lang="ru-RU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сообщений в общем чате</a:t>
            </a:r>
          </a:p>
        </p:txBody>
      </p:sp>
      <p:sp>
        <p:nvSpPr>
          <p:cNvPr id="3085" name="TextBox 16">
            <a:extLst>
              <a:ext uri="{FF2B5EF4-FFF2-40B4-BE49-F238E27FC236}">
                <a16:creationId xmlns:a16="http://schemas.microsoft.com/office/drawing/2014/main" id="{AFD15DBA-4798-87B5-5DD2-7D8159F2F35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758488" y="2384425"/>
            <a:ext cx="5619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00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Кто?</a:t>
            </a:r>
          </a:p>
        </p:txBody>
      </p:sp>
      <p:sp>
        <p:nvSpPr>
          <p:cNvPr id="3086" name="TextBox 18">
            <a:extLst>
              <a:ext uri="{FF2B5EF4-FFF2-40B4-BE49-F238E27FC236}">
                <a16:creationId xmlns:a16="http://schemas.microsoft.com/office/drawing/2014/main" id="{1A70595F-AD25-2994-9407-C18044EB3C6D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044113" y="3568700"/>
            <a:ext cx="12795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Что конкретно?</a:t>
            </a:r>
          </a:p>
        </p:txBody>
      </p:sp>
      <p:sp>
        <p:nvSpPr>
          <p:cNvPr id="3087" name="TextBox 19">
            <a:extLst>
              <a:ext uri="{FF2B5EF4-FFF2-40B4-BE49-F238E27FC236}">
                <a16:creationId xmlns:a16="http://schemas.microsoft.com/office/drawing/2014/main" id="{D5E8B75F-0135-3CA0-B365-810943658FC8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318625" y="4752975"/>
            <a:ext cx="20256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 чём основной сбой?</a:t>
            </a:r>
          </a:p>
        </p:txBody>
      </p:sp>
      <p:sp>
        <p:nvSpPr>
          <p:cNvPr id="3088" name="TextBox 20">
            <a:extLst>
              <a:ext uri="{FF2B5EF4-FFF2-40B4-BE49-F238E27FC236}">
                <a16:creationId xmlns:a16="http://schemas.microsoft.com/office/drawing/2014/main" id="{D6AA2B0F-AF56-2477-767A-814DE99E159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493250" y="5935663"/>
            <a:ext cx="18272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000" dirty="0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Почему не подходят?</a:t>
            </a:r>
            <a:endParaRPr lang="ru-RU" altLang="zh-CN" sz="100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3369A2B3-7ACC-C197-283F-3F10D5DBFE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90" name="Рисунок 22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459DB65-65E0-6CC4-AC47-D45F2633CE16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Овал 23">
            <a:extLst>
              <a:ext uri="{FF2B5EF4-FFF2-40B4-BE49-F238E27FC236}">
                <a16:creationId xmlns:a16="http://schemas.microsoft.com/office/drawing/2014/main" id="{4BD34513-ACEA-E560-6E11-26C6BEC8C7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92" name="Рисунок 24">
            <a:extLst>
              <a:ext uri="{FF2B5EF4-FFF2-40B4-BE49-F238E27FC236}">
                <a16:creationId xmlns:a16="http://schemas.microsoft.com/office/drawing/2014/main" id="{E9324210-AD83-B5AF-FDCB-169062B3ECE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Овал 25">
            <a:extLst>
              <a:ext uri="{FF2B5EF4-FFF2-40B4-BE49-F238E27FC236}">
                <a16:creationId xmlns:a16="http://schemas.microsoft.com/office/drawing/2014/main" id="{0793C3FA-CB8E-5E39-0224-E58EE3F110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94" name="Рисунок 26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38C5653D-FF4A-97F5-5314-21B76F4D5191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46833CFB-1EBA-8A11-27E6-6427143767FB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6524CC2D-3215-0B9B-9A67-E6136677FB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00" name="TextBox 4">
            <a:extLst>
              <a:ext uri="{FF2B5EF4-FFF2-40B4-BE49-F238E27FC236}">
                <a16:creationId xmlns:a16="http://schemas.microsoft.com/office/drawing/2014/main" id="{83E0FE28-F3A5-2056-73FE-7C25F406E62D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5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КАРТА ВОВЛЕЧЕННОСТИ</a:t>
            </a:r>
          </a:p>
        </p:txBody>
      </p:sp>
      <p:sp>
        <p:nvSpPr>
          <p:cNvPr id="4101" name="TextBox 23">
            <a:extLst>
              <a:ext uri="{FF2B5EF4-FFF2-40B4-BE49-F238E27FC236}">
                <a16:creationId xmlns:a16="http://schemas.microsoft.com/office/drawing/2014/main" id="{E5E8CB48-6CC3-391C-CBBD-78DE206CDABE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1720850"/>
            <a:ext cx="43576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b="1">
                <a:solidFill>
                  <a:srgbClr val="642D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ЗАИНТЕРЕСОВАННЫЕ СТОРОНЫ</a:t>
            </a:r>
            <a:r>
              <a:rPr lang="ru-RU" altLang="zh-CN" b="1">
                <a:latin typeface="Courier New" panose="02070309020205020404" pitchFamily="49" charset="0"/>
                <a:cs typeface="Courier New" panose="02070309020205020404" pitchFamily="49" charset="0"/>
              </a:rPr>
              <a:t>, ЧЬЁ МНЕНИЕ СТОИТ УЧЕСТЬ В ПЕРВУЮ ОЧЕРЕДЬ:</a:t>
            </a:r>
          </a:p>
        </p:txBody>
      </p:sp>
      <p:sp>
        <p:nvSpPr>
          <p:cNvPr id="7180" name="TextBox 24">
            <a:extLst>
              <a:ext uri="{FF2B5EF4-FFF2-40B4-BE49-F238E27FC236}">
                <a16:creationId xmlns:a16="http://schemas.microsoft.com/office/drawing/2014/main" id="{774B80A9-1EE9-1BC1-3834-BB135CD19A77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2586038"/>
            <a:ext cx="4335462" cy="230832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charset="0"/>
              </a:defRPr>
            </a:lvl1pPr>
            <a:lvl2pPr>
              <a:defRPr>
                <a:solidFill>
                  <a:schemeClr val="tx1"/>
                </a:solidFill>
                <a:latin typeface="Aptos" charset="0"/>
              </a:defRPr>
            </a:lvl2pPr>
            <a:lvl3pPr>
              <a:defRPr>
                <a:solidFill>
                  <a:schemeClr val="tx1"/>
                </a:solidFill>
                <a:latin typeface="Aptos" charset="0"/>
              </a:defRPr>
            </a:lvl3pPr>
            <a:lvl4pPr>
              <a:defRPr>
                <a:solidFill>
                  <a:schemeClr val="tx1"/>
                </a:solidFill>
                <a:latin typeface="Aptos" charset="0"/>
              </a:defRPr>
            </a:lvl4pPr>
            <a:lvl5pPr>
              <a:defRPr>
                <a:solidFill>
                  <a:schemeClr val="tx1"/>
                </a:solidFill>
                <a:latin typeface="Apto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buFont typeface="+mj-lt"/>
              <a:buAutoNum type="arabicPeriod"/>
              <a:defRPr/>
            </a:pPr>
            <a:r>
              <a:rPr lang="ru-R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Студенты 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проживающие в общежитии</a:t>
            </a:r>
          </a:p>
          <a:p>
            <a:pPr eaLnBrk="1" hangingPunct="1">
              <a:buFont typeface="+mj-lt"/>
              <a:buAutoNum type="arabicPeriod"/>
              <a:defRPr/>
            </a:pPr>
            <a:r>
              <a:rPr lang="ru-R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Обслуживающий 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персонал</a:t>
            </a:r>
          </a:p>
          <a:p>
            <a:pPr eaLnBrk="1" hangingPunct="1">
              <a:buFont typeface="+mj-lt"/>
              <a:buAutoNum type="arabicPeriod"/>
              <a:defRPr/>
            </a:pPr>
            <a:r>
              <a:rPr lang="ru-R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Комендатура 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общежития</a:t>
            </a:r>
          </a:p>
          <a:p>
            <a:pPr eaLnBrk="1" hangingPunct="1">
              <a:buFont typeface="+mj-lt"/>
              <a:buAutoNum type="arabicPeriod"/>
              <a:defRPr/>
            </a:pPr>
            <a:r>
              <a:rPr lang="ru-R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Индивидуальные 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предприниматели</a:t>
            </a:r>
          </a:p>
          <a:p>
            <a:pPr eaLnBrk="1" hangingPunct="1">
              <a:buFont typeface="+mj-lt"/>
              <a:buAutoNum type="arabicPeriod"/>
              <a:defRPr/>
            </a:pPr>
            <a:r>
              <a:rPr lang="ru-R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Преподаватели 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проживающие в общежитии</a:t>
            </a:r>
          </a:p>
          <a:p>
            <a:pPr eaLnBrk="1" hangingPunct="1">
              <a:buFont typeface="+mj-lt"/>
              <a:buAutoNum type="arabicPeriod"/>
              <a:defRPr/>
            </a:pPr>
            <a:r>
              <a:rPr lang="ru-R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Рекламные 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агентства</a:t>
            </a:r>
          </a:p>
          <a:p>
            <a:pPr eaLnBrk="1" hangingPunct="1">
              <a:buFont typeface="+mj-lt"/>
              <a:buAutoNum type="arabicPeriod"/>
              <a:defRPr/>
            </a:pP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СМИ</a:t>
            </a:r>
            <a:endParaRPr lang="ru-RU" altLang="zh-CN" sz="1600" dirty="0">
              <a:solidFill>
                <a:srgbClr val="06082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103" name="Рисунок 8">
            <a:extLst>
              <a:ext uri="{FF2B5EF4-FFF2-40B4-BE49-F238E27FC236}">
                <a16:creationId xmlns:a16="http://schemas.microsoft.com/office/drawing/2014/main" id="{60B024CB-50A3-2772-5425-5591F5006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20850"/>
            <a:ext cx="6234113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64DC9DDA-BF90-6481-AFCC-0668F279E8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105" name="Рисунок 14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FF22923-6421-FE26-D83B-2924B0EF42F0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Овал 15">
            <a:extLst>
              <a:ext uri="{FF2B5EF4-FFF2-40B4-BE49-F238E27FC236}">
                <a16:creationId xmlns:a16="http://schemas.microsoft.com/office/drawing/2014/main" id="{7411A6CB-5F84-A04C-2ECE-8B94824353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107" name="Рисунок 16">
            <a:extLst>
              <a:ext uri="{FF2B5EF4-FFF2-40B4-BE49-F238E27FC236}">
                <a16:creationId xmlns:a16="http://schemas.microsoft.com/office/drawing/2014/main" id="{B2C4FF5A-076F-55E0-BB80-AB4151562A7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56D4B9FD-A9A1-0F51-A41A-C6A27117AE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109" name="Рисунок 18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7A0B745A-EAFB-6161-23EA-5FD0DA355BC0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EA8181A8-09BA-DE75-C72A-F712E85B1996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19E7FE06-5213-3043-20CE-1C180857D8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24" name="TextBox 4">
            <a:extLst>
              <a:ext uri="{FF2B5EF4-FFF2-40B4-BE49-F238E27FC236}">
                <a16:creationId xmlns:a16="http://schemas.microsoft.com/office/drawing/2014/main" id="{6BEC2F10-AFF8-B8DD-5899-9ABDB4B47AB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4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ПРОБЛЕМНОЕ ИНТЕРВЬЮ</a:t>
            </a:r>
          </a:p>
        </p:txBody>
      </p:sp>
      <p:sp>
        <p:nvSpPr>
          <p:cNvPr id="5125" name="TextBox 23">
            <a:extLst>
              <a:ext uri="{FF2B5EF4-FFF2-40B4-BE49-F238E27FC236}">
                <a16:creationId xmlns:a16="http://schemas.microsoft.com/office/drawing/2014/main" id="{D652ABD2-518A-D7D0-42FF-F8E237C3CADF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67663" y="1720850"/>
            <a:ext cx="32591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2400" b="1">
                <a:latin typeface="Courier New" panose="02070309020205020404" pitchFamily="49" charset="0"/>
                <a:cs typeface="Courier New" panose="02070309020205020404" pitchFamily="49" charset="0"/>
              </a:rPr>
              <a:t>САМЫЕ </a:t>
            </a:r>
            <a:r>
              <a:rPr lang="ru-RU" altLang="zh-CN" sz="2400" b="1">
                <a:solidFill>
                  <a:srgbClr val="642D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ВАЖНЫЕ ФИКСАЦИИ:</a:t>
            </a:r>
          </a:p>
        </p:txBody>
      </p:sp>
      <p:sp>
        <p:nvSpPr>
          <p:cNvPr id="5126" name="TextBox 24">
            <a:extLst>
              <a:ext uri="{FF2B5EF4-FFF2-40B4-BE49-F238E27FC236}">
                <a16:creationId xmlns:a16="http://schemas.microsoft.com/office/drawing/2014/main" id="{3DA2E001-5516-00C2-420A-8D36A1C5381F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67663" y="2600325"/>
            <a:ext cx="3436937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just" eaLnBrk="1" hangingPunct="1">
              <a:buFontTx/>
              <a:buAutoNum type="arabicPeriod"/>
            </a:pPr>
            <a:r>
              <a:rPr lang="ru-RU" altLang="zh-CN" sz="1600" dirty="0">
                <a:solidFill>
                  <a:srgbClr val="06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Этот опрос был </a:t>
            </a:r>
            <a:r>
              <a:rPr lang="ru-RU" altLang="zh-CN" sz="1600" dirty="0" err="1">
                <a:solidFill>
                  <a:srgbClr val="06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проведен</a:t>
            </a:r>
            <a:r>
              <a:rPr lang="ru-RU" altLang="zh-CN" sz="1600" dirty="0">
                <a:solidFill>
                  <a:srgbClr val="06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среди 73 студентов следующих общежитий:  </a:t>
            </a:r>
            <a:r>
              <a:rPr lang="ru-RU" altLang="zh-CN" sz="1600" dirty="0" smtClean="0">
                <a:solidFill>
                  <a:srgbClr val="06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РУТ (</a:t>
            </a:r>
            <a:r>
              <a:rPr lang="ru-RU" altLang="zh-CN" sz="1600" dirty="0">
                <a:solidFill>
                  <a:srgbClr val="06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МИИТ) (4 и 5 общежития), РГСУ, МГТУ ГА</a:t>
            </a:r>
          </a:p>
          <a:p>
            <a:pPr algn="just" eaLnBrk="1" hangingPunct="1">
              <a:buFontTx/>
              <a:buAutoNum type="arabicPeriod"/>
            </a:pPr>
            <a:r>
              <a:rPr lang="ru-RU" altLang="zh-CN" sz="1600" dirty="0">
                <a:solidFill>
                  <a:srgbClr val="06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Во всех беседах продают и покупают вещи</a:t>
            </a:r>
          </a:p>
          <a:p>
            <a:pPr algn="just" eaLnBrk="1" hangingPunct="1">
              <a:buFontTx/>
              <a:buAutoNum type="arabicPeriod"/>
            </a:pPr>
            <a:r>
              <a:rPr lang="ru-RU" altLang="zh-CN" sz="1600" dirty="0">
                <a:solidFill>
                  <a:srgbClr val="06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Опрошенные сомневаются в удобности продажи и покупки вещей в общих чатах</a:t>
            </a:r>
          </a:p>
          <a:p>
            <a:pPr algn="just" eaLnBrk="1" hangingPunct="1">
              <a:buFontTx/>
              <a:buAutoNum type="arabicPeriod"/>
            </a:pPr>
            <a:r>
              <a:rPr lang="ru-RU" altLang="zh-CN" sz="1600" dirty="0">
                <a:solidFill>
                  <a:srgbClr val="06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Большая часть опрошенных считает, чат-бот в телеграмме удобен 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CD54CF-7C98-ABBE-E041-CA2FFBF8AA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6787309"/>
              </p:ext>
            </p:extLst>
          </p:nvPr>
        </p:nvGraphicFramePr>
        <p:xfrm>
          <a:off x="715963" y="1338263"/>
          <a:ext cx="7127875" cy="5302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2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2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3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853">
                <a:tc>
                  <a:txBody>
                    <a:bodyPr/>
                    <a:lstStyle/>
                    <a:p>
                      <a:pPr marL="107950" algn="ctr"/>
                      <a:r>
                        <a:rPr lang="ru-RU" sz="1500" b="1" kern="12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Кому задан вопрос</a:t>
                      </a:r>
                    </a:p>
                  </a:txBody>
                  <a:tcPr marL="91439" marR="91439" marT="42336" marB="4233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 defTabSz="914400" rtl="0" eaLnBrk="1" latinLnBrk="0" hangingPunct="1"/>
                      <a:r>
                        <a:rPr lang="ru-RU" sz="1500" b="1" kern="12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Вопрос</a:t>
                      </a:r>
                    </a:p>
                  </a:txBody>
                  <a:tcPr marL="91439" marR="91439" marT="42336" marB="4233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 defTabSz="914400" rtl="0" eaLnBrk="1" latinLnBrk="0" hangingPunct="1"/>
                      <a:r>
                        <a:rPr lang="ru-RU" sz="1500" b="1" kern="12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Ответ</a:t>
                      </a:r>
                    </a:p>
                  </a:txBody>
                  <a:tcPr marL="91439" marR="91439" marT="42336" marB="4233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168">
                <a:tc rowSpan="7">
                  <a:txBody>
                    <a:bodyPr/>
                    <a:lstStyle/>
                    <a:p>
                      <a:pPr marL="107950"/>
                      <a:r>
                        <a:rPr lang="ru-RU" sz="2000" b="0" i="0" dirty="0">
                          <a:solidFill>
                            <a:srgbClr val="06082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Проживающие в общежитии</a:t>
                      </a:r>
                    </a:p>
                  </a:txBody>
                  <a:tcPr marL="91439" marR="91439" marT="42336" marB="42336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0" i="1" dirty="0">
                          <a:solidFill>
                            <a:srgbClr val="06082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Продают ли в общем чате общежития в ВК или ТГ различные вещи?</a:t>
                      </a:r>
                    </a:p>
                  </a:txBody>
                  <a:tcPr marL="91439" marR="91439" marT="42336" marB="42336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1" i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98%</a:t>
                      </a:r>
                      <a:r>
                        <a:rPr lang="ru-RU" sz="1100" b="1" i="0" baseline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да</a:t>
                      </a:r>
                    </a:p>
                    <a:p>
                      <a:pPr marL="107950"/>
                      <a:r>
                        <a:rPr lang="ru-RU" sz="1100" b="1" i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2% нет</a:t>
                      </a:r>
                      <a:endParaRPr lang="ru-RU" sz="1100" b="1" i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439" marR="91439" marT="42336" marB="42336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558">
                <a:tc vMerge="1">
                  <a:txBody>
                    <a:bodyPr/>
                    <a:lstStyle/>
                    <a:p>
                      <a:pPr marL="10795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b="0" i="0" dirty="0">
                        <a:solidFill>
                          <a:srgbClr val="060823"/>
                        </a:solidFill>
                        <a:latin typeface="Akrobat" panose="00000500000000000000" pitchFamily="2" charset="0"/>
                      </a:endParaRPr>
                    </a:p>
                  </a:txBody>
                  <a:tcPr marL="91439" marR="91439" marT="42345" marB="42345" anchor="ctr"/>
                </a:tc>
                <a:tc>
                  <a:txBody>
                    <a:bodyPr/>
                    <a:lstStyle/>
                    <a:p>
                      <a:pPr marL="10795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i="1" dirty="0">
                          <a:solidFill>
                            <a:srgbClr val="06082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Как часто люди пользуются этим чатом для продажи и покупки различных вещей?</a:t>
                      </a:r>
                    </a:p>
                  </a:txBody>
                  <a:tcPr marL="91439" marR="91439" marT="42336" marB="42336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1" i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80% часто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20% не часто</a:t>
                      </a:r>
                    </a:p>
                  </a:txBody>
                  <a:tcPr marL="91439" marR="91439" marT="42336" marB="4233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558">
                <a:tc vMerge="1">
                  <a:txBody>
                    <a:bodyPr/>
                    <a:lstStyle/>
                    <a:p>
                      <a:pPr marL="10795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b="0" i="0" dirty="0">
                        <a:solidFill>
                          <a:srgbClr val="060823"/>
                        </a:solidFill>
                        <a:latin typeface="Akrobat" panose="00000500000000000000" pitchFamily="2" charset="0"/>
                      </a:endParaRPr>
                    </a:p>
                  </a:txBody>
                  <a:tcPr marL="91439" marR="91439" marT="42345" marB="42345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0" i="1" dirty="0">
                          <a:solidFill>
                            <a:srgbClr val="06082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Удобен ли формат данного чата для продажи и покупки вещей?</a:t>
                      </a:r>
                    </a:p>
                  </a:txBody>
                  <a:tcPr marL="91439" marR="91439" marT="42336" marB="42336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1" i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55% да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45% нет</a:t>
                      </a:r>
                    </a:p>
                  </a:txBody>
                  <a:tcPr marL="91439" marR="91439" marT="42336" marB="4233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10">
                <a:tc vMerge="1">
                  <a:txBody>
                    <a:bodyPr/>
                    <a:lstStyle/>
                    <a:p>
                      <a:pPr marL="10795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b="0" i="0" dirty="0">
                        <a:solidFill>
                          <a:srgbClr val="060823"/>
                        </a:solidFill>
                        <a:latin typeface="Akrobat" panose="00000500000000000000" pitchFamily="2" charset="0"/>
                      </a:endParaRPr>
                    </a:p>
                  </a:txBody>
                  <a:tcPr marL="91439" marR="91439" marT="42345" marB="42345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0" i="1" dirty="0">
                          <a:solidFill>
                            <a:srgbClr val="06082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Пользовались ли вы этим чатом для продажи чего-либо?</a:t>
                      </a:r>
                    </a:p>
                  </a:txBody>
                  <a:tcPr marL="91439" marR="91439" marT="42336" marB="42336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1" i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50% да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50% нет</a:t>
                      </a:r>
                    </a:p>
                  </a:txBody>
                  <a:tcPr marL="91439" marR="91439" marT="42336" marB="4233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571">
                <a:tc vMerge="1">
                  <a:txBody>
                    <a:bodyPr/>
                    <a:lstStyle/>
                    <a:p>
                      <a:pPr marL="10795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b="0" i="0" dirty="0">
                        <a:solidFill>
                          <a:srgbClr val="060823"/>
                        </a:solidFill>
                        <a:latin typeface="Akrobat" panose="00000500000000000000" pitchFamily="2" charset="0"/>
                      </a:endParaRPr>
                    </a:p>
                  </a:txBody>
                  <a:tcPr marL="91439" marR="91439" marT="42345" marB="42345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0" i="1" dirty="0">
                          <a:solidFill>
                            <a:srgbClr val="06082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Если да, то сколько раз вы им пользовались?</a:t>
                      </a:r>
                    </a:p>
                  </a:txBody>
                  <a:tcPr marL="91439" marR="91439" marT="42336" marB="42336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65% 1 – 3 раза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16% 3 – 5 раз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19% больше 5 раз</a:t>
                      </a:r>
                    </a:p>
                  </a:txBody>
                  <a:tcPr marL="91439" marR="91439" marT="42336" marB="4233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0762">
                <a:tc vMerge="1">
                  <a:txBody>
                    <a:bodyPr/>
                    <a:lstStyle/>
                    <a:p>
                      <a:pPr marL="10795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b="0" i="0" dirty="0">
                        <a:solidFill>
                          <a:srgbClr val="060823"/>
                        </a:solidFill>
                        <a:latin typeface="Akrobat" panose="00000500000000000000" pitchFamily="2" charset="0"/>
                      </a:endParaRPr>
                    </a:p>
                  </a:txBody>
                  <a:tcPr marL="91439" marR="91439" marT="42345" marB="42345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0" i="1" dirty="0">
                          <a:solidFill>
                            <a:srgbClr val="06082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Как вы считаете, было бы вам удобно продавать и покупать вещи через отдельный чат-бот в телеграмме?</a:t>
                      </a:r>
                    </a:p>
                  </a:txBody>
                  <a:tcPr marL="91439" marR="91439" marT="42336" marB="42336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1" i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51% да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16% нет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33% не уверены </a:t>
                      </a:r>
                    </a:p>
                  </a:txBody>
                  <a:tcPr marL="91439" marR="91439" marT="42336" marB="4233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571">
                <a:tc vMerge="1">
                  <a:txBody>
                    <a:bodyPr/>
                    <a:lstStyle/>
                    <a:p>
                      <a:pPr marL="10795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b="0" i="0" dirty="0">
                        <a:solidFill>
                          <a:srgbClr val="060823"/>
                        </a:solidFill>
                        <a:latin typeface="Akrobat" panose="00000500000000000000" pitchFamily="2" charset="0"/>
                      </a:endParaRPr>
                    </a:p>
                  </a:txBody>
                  <a:tcPr marL="91439" marR="91439" marT="42345" marB="42345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0" i="1" dirty="0">
                          <a:solidFill>
                            <a:srgbClr val="06082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Где бы вам было удобнее пользоваться этим чат-ботом?</a:t>
                      </a:r>
                    </a:p>
                  </a:txBody>
                  <a:tcPr marL="91439" marR="91439" marT="42336" marB="42336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1" i="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75%</a:t>
                      </a:r>
                      <a:r>
                        <a:rPr lang="ru-RU" sz="1100" b="0" i="0" dirty="0">
                          <a:solidFill>
                            <a:srgbClr val="06082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100" b="1" i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Telegram</a:t>
                      </a:r>
                      <a:endParaRPr lang="ru-RU" sz="1100" b="1" i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20%</a:t>
                      </a:r>
                      <a:r>
                        <a:rPr lang="ru-RU" sz="1100" b="0" i="0" dirty="0">
                          <a:solidFill>
                            <a:srgbClr val="06082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u-RU" sz="1100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ВК</a:t>
                      </a:r>
                      <a:r>
                        <a:rPr lang="ru-RU" sz="1100" b="0" i="0" dirty="0">
                          <a:solidFill>
                            <a:srgbClr val="06082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rgbClr val="06082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5%</a:t>
                      </a:r>
                      <a:r>
                        <a:rPr lang="ru-RU" sz="1100" b="0" i="0" dirty="0">
                          <a:solidFill>
                            <a:srgbClr val="06082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u-RU" sz="1100" b="1" i="0" dirty="0">
                          <a:solidFill>
                            <a:srgbClr val="06082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другое</a:t>
                      </a:r>
                    </a:p>
                  </a:txBody>
                  <a:tcPr marL="91439" marR="91439" marT="42336" marB="4233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Овал 10">
            <a:extLst>
              <a:ext uri="{FF2B5EF4-FFF2-40B4-BE49-F238E27FC236}">
                <a16:creationId xmlns:a16="http://schemas.microsoft.com/office/drawing/2014/main" id="{1E94F413-7239-9DA5-3CA5-A069E72176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158" name="Рисунок 1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050F4C6-A781-EDF6-FD9D-5DB18432CAB6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20C05D6D-E9CB-CAAB-835C-B7DE1F0F5F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160" name="Рисунок 13">
            <a:extLst>
              <a:ext uri="{FF2B5EF4-FFF2-40B4-BE49-F238E27FC236}">
                <a16:creationId xmlns:a16="http://schemas.microsoft.com/office/drawing/2014/main" id="{D24E61EC-DA81-B6C4-FCF7-6B18C284737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2F497BD3-0892-A0C1-2AE5-65D6D60E8A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162" name="Рисунок 1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4322FE76-D599-894D-1AB8-2BEB734C8FAA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5C6E80C0-2D71-7C1E-1BA7-EE456213F805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A4F6B92D-7525-E042-DAB2-68BD0D32C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C32B6EAB-AFFF-F68D-6FF9-D309AC1EDAC0}"/>
              </a:ext>
            </a:extLst>
          </p:cNvPr>
          <p:cNvSpPr/>
          <p:nvPr/>
        </p:nvSpPr>
        <p:spPr>
          <a:xfrm>
            <a:off x="5281613" y="1627188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Студенты не могут удобно покупать и продавать вещи в рамках общежития</a:t>
            </a:r>
            <a:endParaRPr lang="ru-RU" sz="1200" b="1" noProof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65358AF-3112-EFF4-5E41-2E2A9D6EC0FF}"/>
              </a:ext>
            </a:extLst>
          </p:cNvPr>
          <p:cNvSpPr/>
          <p:nvPr/>
        </p:nvSpPr>
        <p:spPr>
          <a:xfrm>
            <a:off x="5281613" y="3584575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Информация для покупателей теряется в потоке другой информации</a:t>
            </a:r>
          </a:p>
        </p:txBody>
      </p:sp>
      <p:sp>
        <p:nvSpPr>
          <p:cNvPr id="27" name="Скругленный прямоугольник 26">
            <a:extLst>
              <a:ext uri="{FF2B5EF4-FFF2-40B4-BE49-F238E27FC236}">
                <a16:creationId xmlns:a16="http://schemas.microsoft.com/office/drawing/2014/main" id="{DD7B5925-893F-4041-7B65-9212BE5ACB29}"/>
              </a:ext>
            </a:extLst>
          </p:cNvPr>
          <p:cNvSpPr/>
          <p:nvPr/>
        </p:nvSpPr>
        <p:spPr>
          <a:xfrm>
            <a:off x="5276850" y="5529263"/>
            <a:ext cx="1979613" cy="719137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Отсутствует специализированная платформа</a:t>
            </a:r>
          </a:p>
        </p:txBody>
      </p: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9002B7F9-DA2F-AA26-0726-7FA3E98585C8}"/>
              </a:ext>
            </a:extLst>
          </p:cNvPr>
          <p:cNvSpPr/>
          <p:nvPr/>
        </p:nvSpPr>
        <p:spPr>
          <a:xfrm>
            <a:off x="5281613" y="4564063"/>
            <a:ext cx="1979612" cy="719137"/>
          </a:xfrm>
          <a:prstGeom prst="roundRect">
            <a:avLst>
              <a:gd name="adj" fmla="val 11111"/>
            </a:avLst>
          </a:prstGeom>
          <a:solidFill>
            <a:srgbClr val="E5D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rgbClr val="642D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Объявления появляются только в общем чате</a:t>
            </a: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977BBDF9-7400-3C58-DFAA-B5B8FB1FCD5C}"/>
              </a:ext>
            </a:extLst>
          </p:cNvPr>
          <p:cNvSpPr/>
          <p:nvPr/>
        </p:nvSpPr>
        <p:spPr>
          <a:xfrm>
            <a:off x="5281613" y="2606675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Недостаток информации о продаже/покупке товаров</a:t>
            </a:r>
          </a:p>
        </p:txBody>
      </p:sp>
      <p:sp>
        <p:nvSpPr>
          <p:cNvPr id="36" name="Скругленный прямоугольник 35">
            <a:extLst>
              <a:ext uri="{FF2B5EF4-FFF2-40B4-BE49-F238E27FC236}">
                <a16:creationId xmlns:a16="http://schemas.microsoft.com/office/drawing/2014/main" id="{D90A4950-38D5-B9C7-CDEA-14AACA8153A3}"/>
              </a:ext>
            </a:extLst>
          </p:cNvPr>
          <p:cNvSpPr/>
          <p:nvPr/>
        </p:nvSpPr>
        <p:spPr>
          <a:xfrm>
            <a:off x="3049588" y="3584575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E5D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rgbClr val="642D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Боязнь мошенничества</a:t>
            </a:r>
          </a:p>
        </p:txBody>
      </p:sp>
      <p:sp>
        <p:nvSpPr>
          <p:cNvPr id="38" name="Скругленный прямоугольник 37">
            <a:extLst>
              <a:ext uri="{FF2B5EF4-FFF2-40B4-BE49-F238E27FC236}">
                <a16:creationId xmlns:a16="http://schemas.microsoft.com/office/drawing/2014/main" id="{0C3C89E7-9E30-F822-394C-595FC5CC0C89}"/>
              </a:ext>
            </a:extLst>
          </p:cNvPr>
          <p:cNvSpPr/>
          <p:nvPr/>
        </p:nvSpPr>
        <p:spPr>
          <a:xfrm>
            <a:off x="3049588" y="4564063"/>
            <a:ext cx="1979612" cy="719137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Социальные сети могут быть опасны для неопытных пользователей</a:t>
            </a:r>
          </a:p>
        </p:txBody>
      </p:sp>
      <p:sp>
        <p:nvSpPr>
          <p:cNvPr id="43" name="Скругленный прямоугольник 42">
            <a:extLst>
              <a:ext uri="{FF2B5EF4-FFF2-40B4-BE49-F238E27FC236}">
                <a16:creationId xmlns:a16="http://schemas.microsoft.com/office/drawing/2014/main" id="{55E62A3E-0DFE-D9A6-9B6C-D07D87A890C0}"/>
              </a:ext>
            </a:extLst>
          </p:cNvPr>
          <p:cNvSpPr/>
          <p:nvPr/>
        </p:nvSpPr>
        <p:spPr>
          <a:xfrm>
            <a:off x="3049588" y="2606675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Сложности в коммуникации и взаимодействии</a:t>
            </a: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30F9D6AE-0107-F036-1640-F3463B7AD72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2451100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3DFB5275-2E0A-45DF-7824-D8D23F0EBEB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3446463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94C3B03D-F18B-1DC4-FCCD-C7E30F6394F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4422775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D9BEC0E7-BC48-D28B-65E9-A8E05D8FD10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5422900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16ACCF51-C309-3B76-7C2E-FC24B707DA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6411913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63" name="Рисунок 7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BFD375D8-A0BE-70D6-9FD5-EFC601466C3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2054225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4" name="Рисунок 9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A9C4BA22-A17A-A8B7-4D3B-B6FDDF5B1FD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3028950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5" name="Рисунок 1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49D64CA1-0E36-B366-8D69-1F741AD8EC29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4008438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6" name="Рисунок 11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958A113A-63AD-F589-073C-2E64FD07E151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5018088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7" name="Рисунок 13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A86666E4-ADD5-20E1-86D5-6CB15DEE453E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6007100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8" name="TextBox 22">
            <a:extLst>
              <a:ext uri="{FF2B5EF4-FFF2-40B4-BE49-F238E27FC236}">
                <a16:creationId xmlns:a16="http://schemas.microsoft.com/office/drawing/2014/main" id="{800F3D50-43D6-9A8F-F69D-B4B28B69658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5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КОРНЕВАЯ ПРОБЛЕМА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17E83B2-5DDA-D544-8F67-526CD18843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170" name="Рисунок 16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102BE9D-AEC9-0068-4D88-0A3670B7A9D8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044E418F-8D9F-3022-7B6A-D16CA01E2D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172" name="Рисунок 19">
            <a:extLst>
              <a:ext uri="{FF2B5EF4-FFF2-40B4-BE49-F238E27FC236}">
                <a16:creationId xmlns:a16="http://schemas.microsoft.com/office/drawing/2014/main" id="{C76ABB5E-4712-3F66-976B-DB7A5E95145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C921D526-03F2-E514-2F0D-41ADBFA974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174" name="Рисунок 21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EAFAE30E-E50B-1FB9-6246-397E9D49F3C1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49915E31-007F-479A-8FFC-2CE9069B8E52}"/>
              </a:ext>
            </a:extLst>
          </p:cNvPr>
          <p:cNvCxnSpPr>
            <a:stCxn id="13" idx="2"/>
            <a:endCxn id="29" idx="0"/>
          </p:cNvCxnSpPr>
          <p:nvPr/>
        </p:nvCxnSpPr>
        <p:spPr>
          <a:xfrm>
            <a:off x="6272213" y="2347913"/>
            <a:ext cx="0" cy="258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2565E5E6-6385-E6CF-0BF3-01B06F4FF207}"/>
              </a:ext>
            </a:extLst>
          </p:cNvPr>
          <p:cNvCxnSpPr/>
          <p:nvPr/>
        </p:nvCxnSpPr>
        <p:spPr>
          <a:xfrm>
            <a:off x="6265863" y="3325813"/>
            <a:ext cx="0" cy="258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907081A3-CB97-4317-E7CC-A015E3A3401E}"/>
              </a:ext>
            </a:extLst>
          </p:cNvPr>
          <p:cNvCxnSpPr>
            <a:stCxn id="18" idx="2"/>
            <a:endCxn id="28" idx="0"/>
          </p:cNvCxnSpPr>
          <p:nvPr/>
        </p:nvCxnSpPr>
        <p:spPr>
          <a:xfrm>
            <a:off x="6272213" y="4305300"/>
            <a:ext cx="0" cy="25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B94FB0B5-3F91-727A-B294-ED056AB487ED}"/>
              </a:ext>
            </a:extLst>
          </p:cNvPr>
          <p:cNvCxnSpPr>
            <a:stCxn id="28" idx="2"/>
            <a:endCxn id="27" idx="0"/>
          </p:cNvCxnSpPr>
          <p:nvPr/>
        </p:nvCxnSpPr>
        <p:spPr>
          <a:xfrm flipH="1">
            <a:off x="6265863" y="5283200"/>
            <a:ext cx="6350" cy="246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99E82A5-AD2E-2829-30C9-68C44607202F}"/>
              </a:ext>
            </a:extLst>
          </p:cNvPr>
          <p:cNvCxnSpPr>
            <a:endCxn id="36" idx="0"/>
          </p:cNvCxnSpPr>
          <p:nvPr/>
        </p:nvCxnSpPr>
        <p:spPr>
          <a:xfrm>
            <a:off x="4040188" y="3325813"/>
            <a:ext cx="0" cy="258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752CA90C-CE0D-B882-CF5E-8AB24341198E}"/>
              </a:ext>
            </a:extLst>
          </p:cNvPr>
          <p:cNvCxnSpPr>
            <a:stCxn id="36" idx="2"/>
            <a:endCxn id="38" idx="0"/>
          </p:cNvCxnSpPr>
          <p:nvPr/>
        </p:nvCxnSpPr>
        <p:spPr>
          <a:xfrm>
            <a:off x="4040188" y="4305300"/>
            <a:ext cx="0" cy="25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B3AB2ED-C0A1-765C-FD97-93E45568C6A2}"/>
              </a:ext>
            </a:extLst>
          </p:cNvPr>
          <p:cNvCxnSpPr>
            <a:stCxn id="13" idx="2"/>
            <a:endCxn id="43" idx="0"/>
          </p:cNvCxnSpPr>
          <p:nvPr/>
        </p:nvCxnSpPr>
        <p:spPr>
          <a:xfrm flipH="1">
            <a:off x="4040188" y="2347913"/>
            <a:ext cx="2232025" cy="258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800D52CB-E983-0144-0FD9-B578F6BAD005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285C0CFB-D84E-D426-5674-4F94484AE6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172" name="Рисунок 1">
            <a:extLst>
              <a:ext uri="{FF2B5EF4-FFF2-40B4-BE49-F238E27FC236}">
                <a16:creationId xmlns:a16="http://schemas.microsoft.com/office/drawing/2014/main" id="{0B07A450-B2C2-2097-24C0-EF121D6A2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1711325"/>
            <a:ext cx="6348413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Box 4">
            <a:extLst>
              <a:ext uri="{FF2B5EF4-FFF2-40B4-BE49-F238E27FC236}">
                <a16:creationId xmlns:a16="http://schemas.microsoft.com/office/drawing/2014/main" id="{9B0B632E-9B64-2051-72D8-79D9BB27B46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5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ИДЕИ РЕШЕНИЯ</a:t>
            </a:r>
          </a:p>
        </p:txBody>
      </p:sp>
      <p:sp>
        <p:nvSpPr>
          <p:cNvPr id="7174" name="TextBox 26">
            <a:extLst>
              <a:ext uri="{FF2B5EF4-FFF2-40B4-BE49-F238E27FC236}">
                <a16:creationId xmlns:a16="http://schemas.microsoft.com/office/drawing/2014/main" id="{AAC0EBB4-0992-9B1E-E3C5-7FDCD323C2B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1720850"/>
            <a:ext cx="435768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ПРИЧИНЫ, ПО КОТОРЫМ МЫ ОТОБРАЛИ ОДНУ КОНКРЕТНУЮ ИДЕЮ ПОД НАЗВАНИЕМ </a:t>
            </a:r>
            <a:r>
              <a:rPr lang="ru-RU" altLang="zh-CN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«Ч</a:t>
            </a:r>
            <a:r>
              <a:rPr lang="ru-RU" altLang="ru-RU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ат-бот </a:t>
            </a:r>
            <a:r>
              <a:rPr lang="ru-RU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в телеграмме для продажи и покупки </a:t>
            </a:r>
            <a:r>
              <a:rPr lang="ru-RU" altLang="ru-RU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вещей»</a:t>
            </a:r>
            <a:endParaRPr lang="ru-RU" altLang="ru-R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endParaRPr lang="ru-RU" altLang="zh-CN" sz="2000" b="1" dirty="0">
              <a:solidFill>
                <a:srgbClr val="642D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319" name="TextBox 28">
            <a:extLst>
              <a:ext uri="{FF2B5EF4-FFF2-40B4-BE49-F238E27FC236}">
                <a16:creationId xmlns:a16="http://schemas.microsoft.com/office/drawing/2014/main" id="{3B641C84-AB90-A666-37AD-C7763DC0A95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2957513"/>
            <a:ext cx="4335462" cy="230832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ru-RU" altLang="zh-CN" sz="1600" dirty="0">
              <a:solidFill>
                <a:srgbClr val="06082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zh-CN" sz="1600" dirty="0">
                <a:solidFill>
                  <a:srgbClr val="06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Опрос проживающих в общежитии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zh-CN" sz="1600" dirty="0">
                <a:solidFill>
                  <a:srgbClr val="06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Простота в реализации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zh-CN" sz="1600" dirty="0">
                <a:solidFill>
                  <a:srgbClr val="06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Эффективности данного метода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zh-CN" sz="1600" dirty="0">
                <a:solidFill>
                  <a:srgbClr val="06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Удобство в распространении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  <a:defRPr/>
            </a:pPr>
            <a:endParaRPr lang="ru-RU" altLang="zh-CN" sz="1600" dirty="0">
              <a:solidFill>
                <a:srgbClr val="06082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76" name="Прямоугольник 1">
            <a:extLst>
              <a:ext uri="{FF2B5EF4-FFF2-40B4-BE49-F238E27FC236}">
                <a16:creationId xmlns:a16="http://schemas.microsoft.com/office/drawing/2014/main" id="{FF869911-B56C-AEC2-CE8A-6697021F9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2288" y="3070225"/>
            <a:ext cx="23653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ru-RU" altLang="ru-RU" sz="1600">
                <a:latin typeface="Courier New" panose="02070309020205020404" pitchFamily="49" charset="0"/>
                <a:cs typeface="Courier New" panose="02070309020205020404" pitchFamily="49" charset="0"/>
              </a:rPr>
              <a:t>чат-бот в телеграмме для продажи и покупки вещей</a:t>
            </a:r>
          </a:p>
        </p:txBody>
      </p:sp>
      <p:sp>
        <p:nvSpPr>
          <p:cNvPr id="7177" name="Прямоугольник 4">
            <a:extLst>
              <a:ext uri="{FF2B5EF4-FFF2-40B4-BE49-F238E27FC236}">
                <a16:creationId xmlns:a16="http://schemas.microsoft.com/office/drawing/2014/main" id="{B9C34BD5-8729-5D7A-1AF7-94EFA7D4F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1575" y="1789113"/>
            <a:ext cx="18907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ru-RU" altLang="ru-RU" sz="1600">
                <a:latin typeface="Courier New" panose="02070309020205020404" pitchFamily="49" charset="0"/>
                <a:cs typeface="Courier New" panose="02070309020205020404" pitchFamily="49" charset="0"/>
              </a:rPr>
              <a:t>чат для продажи и покупки вещей</a:t>
            </a: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8C3A8629-DFC2-3547-A97E-173F6D398354}"/>
              </a:ext>
            </a:extLst>
          </p:cNvPr>
          <p:cNvSpPr/>
          <p:nvPr/>
        </p:nvSpPr>
        <p:spPr>
          <a:xfrm>
            <a:off x="3403600" y="2352675"/>
            <a:ext cx="50800" cy="698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79" name="Прямоугольник 5">
            <a:extLst>
              <a:ext uri="{FF2B5EF4-FFF2-40B4-BE49-F238E27FC236}">
                <a16:creationId xmlns:a16="http://schemas.microsoft.com/office/drawing/2014/main" id="{84642E44-04F5-E86C-2E70-0DB544FB5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7225" y="3108325"/>
            <a:ext cx="21595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ru-RU" sz="1600">
                <a:latin typeface="Courier New" panose="02070309020205020404" pitchFamily="49" charset="0"/>
                <a:cs typeface="Courier New" panose="02070309020205020404" pitchFamily="49" charset="0"/>
              </a:rPr>
              <a:t>доска объявлений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0C215808-DC60-4EB0-4497-37BE7BB52987}"/>
              </a:ext>
            </a:extLst>
          </p:cNvPr>
          <p:cNvSpPr/>
          <p:nvPr/>
        </p:nvSpPr>
        <p:spPr>
          <a:xfrm>
            <a:off x="2809875" y="3421063"/>
            <a:ext cx="50800" cy="698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65E8C157-BF7D-16EB-5742-3CE2A7C6C6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182" name="Рисунок 10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8B1B848D-1DE0-0651-6176-A6A038DB9896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04AA761C-3C9B-727F-D074-D900F96B0E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184" name="Рисунок 13">
            <a:extLst>
              <a:ext uri="{FF2B5EF4-FFF2-40B4-BE49-F238E27FC236}">
                <a16:creationId xmlns:a16="http://schemas.microsoft.com/office/drawing/2014/main" id="{BC2067DA-6C92-F548-C4D7-F495623D4EE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CD3E878-371A-DBA3-759F-A9AA63E93D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186" name="Рисунок 16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1EA587B3-0D8A-66B9-2EE2-15C9474FD888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519E2E5-AA5F-EFF7-F4FB-FA03E8BC27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553038550" y="2147483647"/>
            <a:ext cx="0" cy="2147482688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2E2286D-C865-9FCE-1692-84CF4E35A5A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53038550" y="2147483647"/>
            <a:ext cx="2147483647" cy="0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D49CBE6-F802-1D84-2DDA-D202F61EFB6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147483647" y="2147483647"/>
            <a:ext cx="0" cy="21474826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8199B7F7-2D07-CADE-6335-5E64901D21E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739492013" y="2147483647"/>
            <a:ext cx="21474836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91" name="TextBox 23">
            <a:extLst>
              <a:ext uri="{FF2B5EF4-FFF2-40B4-BE49-F238E27FC236}">
                <a16:creationId xmlns:a16="http://schemas.microsoft.com/office/drawing/2014/main" id="{D6F7FE4E-6CDB-CFA2-DA68-691479D743B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 rot="-5400000">
            <a:off x="-350839881" y="2147483647"/>
            <a:ext cx="21474836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200">
                <a:solidFill>
                  <a:srgbClr val="06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Реальность воплощения</a:t>
            </a:r>
          </a:p>
        </p:txBody>
      </p:sp>
      <p:sp>
        <p:nvSpPr>
          <p:cNvPr id="7192" name="TextBox 24">
            <a:extLst>
              <a:ext uri="{FF2B5EF4-FFF2-40B4-BE49-F238E27FC236}">
                <a16:creationId xmlns:a16="http://schemas.microsoft.com/office/drawing/2014/main" id="{A59C4F77-D122-C358-BCF9-23C0E3362A7B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2147483647" y="2147483647"/>
            <a:ext cx="21474826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200">
                <a:solidFill>
                  <a:srgbClr val="06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Ожидаемая эффективность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B8BDEE0-5685-C132-7A5F-01A9701EBF7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553038550" y="2147483647"/>
            <a:ext cx="0" cy="2147482688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5394127-16ED-33B4-E589-E904F6474A5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53038550" y="2147483647"/>
            <a:ext cx="2147483647" cy="0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7CC4DD99-3D4C-F209-E3CF-8EA437E357B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147483647" y="2147483647"/>
            <a:ext cx="0" cy="21474826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707AE04B-E157-7C2E-CC5B-24337FC3CA1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739492013" y="2147483647"/>
            <a:ext cx="21474836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97" name="TextBox 19">
            <a:extLst>
              <a:ext uri="{FF2B5EF4-FFF2-40B4-BE49-F238E27FC236}">
                <a16:creationId xmlns:a16="http://schemas.microsoft.com/office/drawing/2014/main" id="{71BC6ABE-2546-3E06-DC23-C2EBD14BE2A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 rot="-5400000">
            <a:off x="-644365456" y="2147483647"/>
            <a:ext cx="21474836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ru-RU" altLang="zh-CN" sz="1200">
                <a:solidFill>
                  <a:srgbClr val="06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Уровень влияния на ситуацию</a:t>
            </a:r>
          </a:p>
        </p:txBody>
      </p:sp>
      <p:sp>
        <p:nvSpPr>
          <p:cNvPr id="7198" name="TextBox 21">
            <a:extLst>
              <a:ext uri="{FF2B5EF4-FFF2-40B4-BE49-F238E27FC236}">
                <a16:creationId xmlns:a16="http://schemas.microsoft.com/office/drawing/2014/main" id="{252B0EB6-639B-5B02-E295-FE39DEF270B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2147483647" y="2147483647"/>
            <a:ext cx="20082732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ru-RU" altLang="zh-CN" sz="1200">
                <a:solidFill>
                  <a:srgbClr val="06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Уровень важности</a:t>
            </a: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9B9CB28E-BC48-B9F3-638A-9C9696D8B620}"/>
              </a:ext>
            </a:extLst>
          </p:cNvPr>
          <p:cNvSpPr/>
          <p:nvPr/>
        </p:nvSpPr>
        <p:spPr>
          <a:xfrm>
            <a:off x="5464175" y="3917950"/>
            <a:ext cx="50800" cy="698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025E2E5-E915-0D11-743E-8A6C4222B5F6}"/>
              </a:ext>
            </a:extLst>
          </p:cNvPr>
          <p:cNvSpPr/>
          <p:nvPr/>
        </p:nvSpPr>
        <p:spPr>
          <a:xfrm>
            <a:off x="3275013" y="4470400"/>
            <a:ext cx="1854200" cy="415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Выбранное решение</a:t>
            </a:r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05A96CC0-E3F1-70E3-DBB2-DD81D3652666}"/>
              </a:ext>
            </a:extLst>
          </p:cNvPr>
          <p:cNvSpPr/>
          <p:nvPr/>
        </p:nvSpPr>
        <p:spPr>
          <a:xfrm rot="18363508">
            <a:off x="5038726" y="4156075"/>
            <a:ext cx="476250" cy="219075"/>
          </a:xfrm>
          <a:prstGeom prst="rightArrow">
            <a:avLst>
              <a:gd name="adj1" fmla="val 25646"/>
              <a:gd name="adj2" fmla="val 526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612AD7FC-CE39-9761-68CD-FAB67856680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6B1F79-0425-09F1-93D0-18A40A62D5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196" name="TextBox 4">
            <a:extLst>
              <a:ext uri="{FF2B5EF4-FFF2-40B4-BE49-F238E27FC236}">
                <a16:creationId xmlns:a16="http://schemas.microsoft.com/office/drawing/2014/main" id="{1DC69A7A-43E6-7549-D71B-A9B603DD6B3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4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ТРЕБОВАНИЯ К РЕШЕНИЮ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9FCC4F2-4494-FFBC-BC5C-B2A0D57C64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1692275"/>
            <a:ext cx="5219700" cy="4679950"/>
          </a:xfrm>
          <a:prstGeom prst="roundRect">
            <a:avLst>
              <a:gd name="adj" fmla="val 3919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endParaRPr lang="ru-RU" b="1" noProof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1B314251-C8D9-9995-BA9B-EECA5BCE62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18238" y="1692275"/>
            <a:ext cx="5219700" cy="4679950"/>
          </a:xfrm>
          <a:prstGeom prst="roundRect">
            <a:avLst>
              <a:gd name="adj" fmla="val 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endParaRPr lang="ru-RU" b="1" noProof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199" name="TextBox 9">
            <a:extLst>
              <a:ext uri="{FF2B5EF4-FFF2-40B4-BE49-F238E27FC236}">
                <a16:creationId xmlns:a16="http://schemas.microsoft.com/office/drawing/2014/main" id="{ECC24051-2CFD-6C8D-7901-2447AAB8F218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33463" y="1993900"/>
            <a:ext cx="43576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РЕШЕНИЕ ДОЛЖНО БЫТЬ:</a:t>
            </a:r>
          </a:p>
        </p:txBody>
      </p:sp>
      <p:sp>
        <p:nvSpPr>
          <p:cNvPr id="8200" name="TextBox 10">
            <a:extLst>
              <a:ext uri="{FF2B5EF4-FFF2-40B4-BE49-F238E27FC236}">
                <a16:creationId xmlns:a16="http://schemas.microsoft.com/office/drawing/2014/main" id="{6DE6A9C2-9768-8B99-CA90-A65172DBB71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424613" y="1993900"/>
            <a:ext cx="46243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2000" b="1">
                <a:solidFill>
                  <a:srgbClr val="642D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РЕШЕНИЕ ИМЕЕТ СЛЕДУЮЩИЕ ФУНКЦИИ:</a:t>
            </a:r>
          </a:p>
        </p:txBody>
      </p:sp>
      <p:sp>
        <p:nvSpPr>
          <p:cNvPr id="8201" name="TextBox 11">
            <a:extLst>
              <a:ext uri="{FF2B5EF4-FFF2-40B4-BE49-F238E27FC236}">
                <a16:creationId xmlns:a16="http://schemas.microsoft.com/office/drawing/2014/main" id="{D977B2ED-1A4B-75B0-7D7F-447077191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463" y="2571750"/>
            <a:ext cx="4624387" cy="168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Простым в использовании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Удобным для пользователей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Безопасным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Современным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endParaRPr lang="ru-RU" altLang="zh-CN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202" name="TextBox 39">
            <a:extLst>
              <a:ext uri="{FF2B5EF4-FFF2-40B4-BE49-F238E27FC236}">
                <a16:creationId xmlns:a16="http://schemas.microsoft.com/office/drawing/2014/main" id="{4735951D-DD6B-DFDA-A68C-EE88C564D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613" y="2586038"/>
            <a:ext cx="4624387" cy="13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>
                <a:solidFill>
                  <a:srgbClr val="06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Понятный и удобный интерфейс 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>
                <a:solidFill>
                  <a:srgbClr val="06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Безопасная система купли/продажи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>
                <a:solidFill>
                  <a:srgbClr val="06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Система модерации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>
                <a:solidFill>
                  <a:srgbClr val="06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Возможность обновления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9B831C0-D560-08FA-92B3-5EBF380E09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204" name="Рисунок 2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4C9FEE7-DD32-31AF-4C57-C7C44DD43246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FFBFC0D5-B816-D167-F920-D39F8F1C07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206" name="Рисунок 23">
            <a:extLst>
              <a:ext uri="{FF2B5EF4-FFF2-40B4-BE49-F238E27FC236}">
                <a16:creationId xmlns:a16="http://schemas.microsoft.com/office/drawing/2014/main" id="{F1C33A0F-0F62-5218-55DB-D0319AEBA9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Овал 24">
            <a:extLst>
              <a:ext uri="{FF2B5EF4-FFF2-40B4-BE49-F238E27FC236}">
                <a16:creationId xmlns:a16="http://schemas.microsoft.com/office/drawing/2014/main" id="{B88E8A26-32BB-6F6A-88CB-5D4ECCCECA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208" name="Рисунок 2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026EAB-01AB-A40A-BFB6-FF562256961A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74512642-9D67-4C61-C344-012B48AC80B4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BCE3201-FC33-02C6-4B72-533BC98900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220" name="TextBox 4">
            <a:extLst>
              <a:ext uri="{FF2B5EF4-FFF2-40B4-BE49-F238E27FC236}">
                <a16:creationId xmlns:a16="http://schemas.microsoft.com/office/drawing/2014/main" id="{A05DAD45-3F47-DCDA-E4AF-0931934E8C6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4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ПЕРЕХОД К ПРОДУКТУ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191725E8-7A42-0F06-4F2B-35DDB8489E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1574800"/>
            <a:ext cx="3078162" cy="719138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Кто-то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8284785-8B11-3792-222D-78DE783841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2389188"/>
            <a:ext cx="3078162" cy="719137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Чего-то хочет, 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5DE35075-A605-88B8-7D71-5DFF4DD525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3203575"/>
            <a:ext cx="3078162" cy="719138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Но ему что-то мешает,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B1D6E0E6-B845-9801-A0ED-7D0CDBF565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4017963"/>
            <a:ext cx="3078162" cy="719137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 имеющиеся решения не подходят, потому что…</a:t>
            </a: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9F94CF8-0298-695C-ABDA-61A9C4A465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1574800"/>
            <a:ext cx="7269163" cy="719138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Студенты, проживающие в общежитии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F2B1D569-8ED9-C9F0-9D10-710FD2B228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2389188"/>
            <a:ext cx="7269163" cy="719137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Хотят легко и быстро продавать, обменивать или дарить ненужные вещи и находить необходимые товары от остальных жильцов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5B4EE1A-530E-53A9-A911-54CFE77689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3203575"/>
            <a:ext cx="7269163" cy="719138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Но не могут, потому что им мешает  недостаток удобных и централизованных платформ для обмена и продажи вещей внутри общежития</a:t>
            </a: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A1CFBC3-69A9-64E3-066A-C1B1535B4F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4017963"/>
            <a:ext cx="7269163" cy="719137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Существующее решение, такое как продажа и покупка через общий чат общежития имеет недостатки, такие как неудобство поиска товаров и потеря объявления о продаже чего-либо из виду из-за </a:t>
            </a:r>
            <a:endParaRPr lang="en-US" sz="1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defRPr/>
            </a:pPr>
            <a:r>
              <a:rPr lang="ru-RU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потока </a:t>
            </a:r>
            <a:r>
              <a:rPr lang="ru-RU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остальных сообщений в общем чате</a:t>
            </a:r>
          </a:p>
        </p:txBody>
      </p:sp>
      <p:sp>
        <p:nvSpPr>
          <p:cNvPr id="9229" name="TextBox 16">
            <a:extLst>
              <a:ext uri="{FF2B5EF4-FFF2-40B4-BE49-F238E27FC236}">
                <a16:creationId xmlns:a16="http://schemas.microsoft.com/office/drawing/2014/main" id="{CB663242-3FC6-ADD7-D461-57DBCDF40576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826750" y="1971675"/>
            <a:ext cx="5619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Кто?</a:t>
            </a:r>
          </a:p>
        </p:txBody>
      </p:sp>
      <p:sp>
        <p:nvSpPr>
          <p:cNvPr id="9230" name="TextBox 18">
            <a:extLst>
              <a:ext uri="{FF2B5EF4-FFF2-40B4-BE49-F238E27FC236}">
                <a16:creationId xmlns:a16="http://schemas.microsoft.com/office/drawing/2014/main" id="{57EEC541-C064-3244-6D83-431D65BFF90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107613" y="2786063"/>
            <a:ext cx="12811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Что конкретно?</a:t>
            </a:r>
          </a:p>
        </p:txBody>
      </p:sp>
      <p:sp>
        <p:nvSpPr>
          <p:cNvPr id="9231" name="TextBox 19">
            <a:extLst>
              <a:ext uri="{FF2B5EF4-FFF2-40B4-BE49-F238E27FC236}">
                <a16:creationId xmlns:a16="http://schemas.microsoft.com/office/drawing/2014/main" id="{47666010-2DDB-23BF-6F98-6B5836D3AE18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363075" y="3600450"/>
            <a:ext cx="20256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 чём основной сбой?</a:t>
            </a:r>
          </a:p>
        </p:txBody>
      </p:sp>
      <p:sp>
        <p:nvSpPr>
          <p:cNvPr id="9232" name="TextBox 20">
            <a:extLst>
              <a:ext uri="{FF2B5EF4-FFF2-40B4-BE49-F238E27FC236}">
                <a16:creationId xmlns:a16="http://schemas.microsoft.com/office/drawing/2014/main" id="{D5123DCF-E420-69F9-D563-BC49C0140CB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559925" y="4414838"/>
            <a:ext cx="1828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Почему не подходят?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374C54AB-A9E6-9B2B-A0AB-1B9B5D3FAF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4832350"/>
            <a:ext cx="307816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Поэтому мы создаём </a:t>
            </a:r>
          </a:p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что-то новое,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5E0B3C83-6F21-B2F2-DD6D-3BFFD5E776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5646738"/>
            <a:ext cx="3078162" cy="719137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Что частично или полностью решит проблему благодаря…</a:t>
            </a:r>
          </a:p>
        </p:txBody>
      </p:sp>
      <p:sp>
        <p:nvSpPr>
          <p:cNvPr id="25" name="Скругленный прямоугольник 24">
            <a:extLst>
              <a:ext uri="{FF2B5EF4-FFF2-40B4-BE49-F238E27FC236}">
                <a16:creationId xmlns:a16="http://schemas.microsoft.com/office/drawing/2014/main" id="{882CE113-64AC-3F9B-BD74-67A974568F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4832350"/>
            <a:ext cx="7269163" cy="719138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noProof="1">
                <a:solidFill>
                  <a:srgbClr val="06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Телеграмм бот для продажи и покупки вещей</a:t>
            </a: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AAEF2DA3-F17B-81CB-D1CB-6630AD563F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5646738"/>
            <a:ext cx="7269163" cy="719137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noProof="1">
                <a:solidFill>
                  <a:srgbClr val="0608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Удобству и простоте в использовании</a:t>
            </a:r>
          </a:p>
        </p:txBody>
      </p:sp>
      <p:sp>
        <p:nvSpPr>
          <p:cNvPr id="9237" name="TextBox 26">
            <a:extLst>
              <a:ext uri="{FF2B5EF4-FFF2-40B4-BE49-F238E27FC236}">
                <a16:creationId xmlns:a16="http://schemas.microsoft.com/office/drawing/2014/main" id="{27338669-A04F-7CBC-8C0A-3C1891F4CB66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363075" y="5238750"/>
            <a:ext cx="20256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Что конкретно?</a:t>
            </a:r>
          </a:p>
        </p:txBody>
      </p:sp>
      <p:sp>
        <p:nvSpPr>
          <p:cNvPr id="9238" name="TextBox 27">
            <a:extLst>
              <a:ext uri="{FF2B5EF4-FFF2-40B4-BE49-F238E27FC236}">
                <a16:creationId xmlns:a16="http://schemas.microsoft.com/office/drawing/2014/main" id="{DCED3AD6-148D-1309-EB33-6A0CF9EB7E9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5614988" y="6053138"/>
            <a:ext cx="57737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Какие уникальные особенности помогут в решении?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D3653121-00F6-EAA4-13B2-0CB3762FF1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240" name="Рисунок 28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485A285-1C96-0176-D919-8F602AA7AF4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Овал 29">
            <a:extLst>
              <a:ext uri="{FF2B5EF4-FFF2-40B4-BE49-F238E27FC236}">
                <a16:creationId xmlns:a16="http://schemas.microsoft.com/office/drawing/2014/main" id="{5C0A0930-D69F-192D-39ED-CF861A6F64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242" name="Рисунок 30">
            <a:extLst>
              <a:ext uri="{FF2B5EF4-FFF2-40B4-BE49-F238E27FC236}">
                <a16:creationId xmlns:a16="http://schemas.microsoft.com/office/drawing/2014/main" id="{4F75F75F-EB26-B1E3-A6D7-75203278739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34EC728B-1987-9832-C43A-9DFD32DAF2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244" name="Рисунок 32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1CF97D69-BAEB-400B-B20B-DC9F0AD2FA69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159021"/>
            <a:ext cx="11039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Демонстрация работы бота. </a:t>
            </a:r>
            <a:endParaRPr lang="en-US" sz="32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Этап </a:t>
            </a:r>
            <a:r>
              <a:rPr lang="ru-RU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регистрации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6C343A-6C81-4DC9-A5E0-388749D02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791" y="1585032"/>
            <a:ext cx="8988418" cy="47833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600</TotalTime>
  <Words>843</Words>
  <Application>Microsoft Office PowerPoint</Application>
  <PresentationFormat>Широкоэкранный</PresentationFormat>
  <Paragraphs>173</Paragraphs>
  <Slides>18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Aptos</vt:lpstr>
      <vt:lpstr>Aptos Display</vt:lpstr>
      <vt:lpstr>Arial</vt:lpstr>
      <vt:lpstr>Courier New</vt:lpstr>
      <vt:lpstr>等线</vt:lpstr>
      <vt:lpstr>等线 Light</vt:lpstr>
      <vt:lpstr>Tahoma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Антон Сафронов</cp:lastModifiedBy>
  <cp:revision>46</cp:revision>
  <dcterms:created xsi:type="dcterms:W3CDTF">2024-09-10T07:53:00Z</dcterms:created>
  <dcterms:modified xsi:type="dcterms:W3CDTF">2025-10-28T22:59:35Z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85F69DFBD54D4A58BC3CE05CEB498B89_13</vt:lpwstr>
  </property>
  <property fmtid="{D5CDD505-2E9C-101B-9397-08002B2CF9AE}" pid="3" name="KSOProductBuildVer">
    <vt:lpwstr>1049-12.2.0.18911</vt:lpwstr>
  </property>
</Properties>
</file>